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0" r:id="rId5"/>
  </p:sldMasterIdLst>
  <p:notesMasterIdLst>
    <p:notesMasterId r:id="rId91"/>
  </p:notesMasterIdLst>
  <p:sldIdLst>
    <p:sldId id="256" r:id="rId6"/>
    <p:sldId id="257" r:id="rId7"/>
    <p:sldId id="258" r:id="rId8"/>
    <p:sldId id="259" r:id="rId9"/>
    <p:sldId id="260" r:id="rId10"/>
    <p:sldId id="261" r:id="rId11"/>
    <p:sldId id="262" r:id="rId12"/>
    <p:sldId id="263" r:id="rId13"/>
    <p:sldId id="264" r:id="rId14"/>
    <p:sldId id="322" r:id="rId15"/>
    <p:sldId id="266" r:id="rId16"/>
    <p:sldId id="267" r:id="rId17"/>
    <p:sldId id="268" r:id="rId18"/>
    <p:sldId id="323"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324"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25"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26" r:id="rId70"/>
    <p:sldId id="327" r:id="rId71"/>
    <p:sldId id="328" r:id="rId72"/>
    <p:sldId id="329" r:id="rId73"/>
    <p:sldId id="331" r:id="rId74"/>
    <p:sldId id="332" r:id="rId75"/>
    <p:sldId id="333" r:id="rId76"/>
    <p:sldId id="334" r:id="rId77"/>
    <p:sldId id="343" r:id="rId78"/>
    <p:sldId id="342" r:id="rId79"/>
    <p:sldId id="344" r:id="rId80"/>
    <p:sldId id="345" r:id="rId81"/>
    <p:sldId id="341" r:id="rId82"/>
    <p:sldId id="346" r:id="rId83"/>
    <p:sldId id="347" r:id="rId84"/>
    <p:sldId id="348" r:id="rId85"/>
    <p:sldId id="349" r:id="rId86"/>
    <p:sldId id="318" r:id="rId87"/>
    <p:sldId id="319" r:id="rId88"/>
    <p:sldId id="320" r:id="rId89"/>
    <p:sldId id="321" r:id="rId9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Lucida Sans Unicode"/>
        <a:ea typeface="Lucida Sans Unicode"/>
        <a:cs typeface="Lucida Sans Unicode"/>
        <a:sym typeface="Lucida Sans Unicode"/>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Lucida Sans Unicode"/>
        <a:ea typeface="Lucida Sans Unicode"/>
        <a:cs typeface="Lucida Sans Unicode"/>
        <a:sym typeface="Lucida Sans Unicode"/>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Lucida Sans Unicode"/>
        <a:ea typeface="Lucida Sans Unicode"/>
        <a:cs typeface="Lucida Sans Unicode"/>
        <a:sym typeface="Lucida Sans Unicode"/>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Lucida Sans Unicode"/>
        <a:ea typeface="Lucida Sans Unicode"/>
        <a:cs typeface="Lucida Sans Unicode"/>
        <a:sym typeface="Lucida Sans Unicode"/>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Lucida Sans Unicode"/>
        <a:ea typeface="Lucida Sans Unicode"/>
        <a:cs typeface="Lucida Sans Unicode"/>
        <a:sym typeface="Lucida Sans Unicode"/>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Lucida Sans Unicode"/>
        <a:ea typeface="Lucida Sans Unicode"/>
        <a:cs typeface="Lucida Sans Unicode"/>
        <a:sym typeface="Lucida Sans Unicode"/>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Lucida Sans Unicode"/>
        <a:ea typeface="Lucida Sans Unicode"/>
        <a:cs typeface="Lucida Sans Unicode"/>
        <a:sym typeface="Lucida Sans Unicode"/>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Lucida Sans Unicode"/>
        <a:ea typeface="Lucida Sans Unicode"/>
        <a:cs typeface="Lucida Sans Unicode"/>
        <a:sym typeface="Lucida Sans Unicode"/>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Lucida Sans Unicode"/>
        <a:ea typeface="Lucida Sans Unicode"/>
        <a:cs typeface="Lucida Sans Unicode"/>
        <a:sym typeface="Lucida Sans Unicod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4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5D769C-3719-4A1D-9870-9675A50865B5}" v="1" dt="2020-11-17T16:47:38.987"/>
  </p1510:revLst>
</p1510:revInfo>
</file>

<file path=ppt/tableStyles.xml><?xml version="1.0" encoding="utf-8"?>
<a:tblStyleLst xmlns:a="http://schemas.openxmlformats.org/drawingml/2006/main" def="{5940675A-B579-460E-94D1-54222C63F5DA}">
  <a:tblStyle styleId="{4C3C2611-4C71-4FC5-86AE-919BDF0F9419}" styleName="">
    <a:tblBg/>
    <a:wholeTbl>
      <a:tcTxStyle b="on" i="on">
        <a:font>
          <a:latin typeface="Lucida Sans Unicode"/>
          <a:ea typeface="Lucida Sans Unicode"/>
          <a:cs typeface="Lucida Sans Unicode"/>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DFE8"/>
          </a:solidFill>
        </a:fill>
      </a:tcStyle>
    </a:wholeTbl>
    <a:band2H>
      <a:tcTxStyle/>
      <a:tcStyle>
        <a:tcBdr/>
        <a:fill>
          <a:solidFill>
            <a:srgbClr val="E7F0F4"/>
          </a:solidFill>
        </a:fill>
      </a:tcStyle>
    </a:band2H>
    <a:firstCol>
      <a:tcTxStyle b="on" i="on">
        <a:font>
          <a:latin typeface="Lucida Sans Unicode"/>
          <a:ea typeface="Lucida Sans Unicode"/>
          <a:cs typeface="Lucida Sans Unicode"/>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
          <a:latin typeface="Lucida Sans Unicode"/>
          <a:ea typeface="Lucida Sans Unicode"/>
          <a:cs typeface="Lucida Sans Unicode"/>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
          <a:latin typeface="Lucida Sans Unicode"/>
          <a:ea typeface="Lucida Sans Unicode"/>
          <a:cs typeface="Lucida Sans Unicode"/>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
          <a:latin typeface="Lucida Sans Unicode"/>
          <a:ea typeface="Lucida Sans Unicode"/>
          <a:cs typeface="Lucida Sans Unicode"/>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D2CB"/>
          </a:solidFill>
        </a:fill>
      </a:tcStyle>
    </a:wholeTbl>
    <a:band2H>
      <a:tcTxStyle/>
      <a:tcStyle>
        <a:tcBdr/>
        <a:fill>
          <a:solidFill>
            <a:srgbClr val="FBEAE7"/>
          </a:solidFill>
        </a:fill>
      </a:tcStyle>
    </a:band2H>
    <a:firstCol>
      <a:tcTxStyle b="on" i="on">
        <a:font>
          <a:latin typeface="Lucida Sans Unicode"/>
          <a:ea typeface="Lucida Sans Unicode"/>
          <a:cs typeface="Lucida Sans Unicode"/>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
          <a:latin typeface="Lucida Sans Unicode"/>
          <a:ea typeface="Lucida Sans Unicode"/>
          <a:cs typeface="Lucida Sans Unicode"/>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
          <a:latin typeface="Lucida Sans Unicode"/>
          <a:ea typeface="Lucida Sans Unicode"/>
          <a:cs typeface="Lucida Sans Unicode"/>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
          <a:latin typeface="Lucida Sans Unicode"/>
          <a:ea typeface="Lucida Sans Unicode"/>
          <a:cs typeface="Lucida Sans Unicode"/>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6CDCE"/>
          </a:solidFill>
        </a:fill>
      </a:tcStyle>
    </a:wholeTbl>
    <a:band2H>
      <a:tcTxStyle/>
      <a:tcStyle>
        <a:tcBdr/>
        <a:fill>
          <a:solidFill>
            <a:srgbClr val="ECE7E8"/>
          </a:solidFill>
        </a:fill>
      </a:tcStyle>
    </a:band2H>
    <a:firstCol>
      <a:tcTxStyle b="on" i="on">
        <a:font>
          <a:latin typeface="Lucida Sans Unicode"/>
          <a:ea typeface="Lucida Sans Unicode"/>
          <a:cs typeface="Lucida Sans Unicode"/>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
          <a:latin typeface="Lucida Sans Unicode"/>
          <a:ea typeface="Lucida Sans Unicode"/>
          <a:cs typeface="Lucida Sans Unicode"/>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
          <a:latin typeface="Lucida Sans Unicode"/>
          <a:ea typeface="Lucida Sans Unicode"/>
          <a:cs typeface="Lucida Sans Unicode"/>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
          <a:latin typeface="Lucida Sans Unicode"/>
          <a:ea typeface="Lucida Sans Unicode"/>
          <a:cs typeface="Lucida Sans Unicod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Lucida Sans Unicode"/>
          <a:ea typeface="Lucida Sans Unicode"/>
          <a:cs typeface="Lucida Sans Unicod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Lucida Sans Unicode"/>
          <a:ea typeface="Lucida Sans Unicode"/>
          <a:cs typeface="Lucida Sans Unicode"/>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Lucida Sans Unicode"/>
          <a:ea typeface="Lucida Sans Unicode"/>
          <a:cs typeface="Lucida Sans Unicode"/>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Lucida Sans Unicode"/>
          <a:ea typeface="Lucida Sans Unicode"/>
          <a:cs typeface="Lucida Sans Unicode"/>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Lucida Sans Unicode"/>
          <a:ea typeface="Lucida Sans Unicode"/>
          <a:cs typeface="Lucida Sans Unicode"/>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
          <a:latin typeface="Lucida Sans Unicode"/>
          <a:ea typeface="Lucida Sans Unicode"/>
          <a:cs typeface="Lucida Sans Unicode"/>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
          <a:latin typeface="Lucida Sans Unicode"/>
          <a:ea typeface="Lucida Sans Unicode"/>
          <a:cs typeface="Lucida Sans Unicode"/>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 styleId="{2708684C-4D16-4618-839F-0558EEFCDFE6}" styleName="">
    <a:tblBg/>
    <a:wholeTbl>
      <a:tcTxStyle b="on" i="on">
        <a:font>
          <a:latin typeface="Lucida Sans Unicode"/>
          <a:ea typeface="Lucida Sans Unicode"/>
          <a:cs typeface="Lucida Sans Unicode"/>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Lucida Sans Unicode"/>
          <a:ea typeface="Lucida Sans Unicode"/>
          <a:cs typeface="Lucida Sans Unicode"/>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Lucida Sans Unicode"/>
          <a:ea typeface="Lucida Sans Unicode"/>
          <a:cs typeface="Lucida Sans Unicode"/>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Lucida Sans Unicode"/>
          <a:ea typeface="Lucida Sans Unicode"/>
          <a:cs typeface="Lucida Sans Unicode"/>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4660"/>
  </p:normalViewPr>
  <p:slideViewPr>
    <p:cSldViewPr snapToGrid="0">
      <p:cViewPr varScale="1">
        <p:scale>
          <a:sx n="108" d="100"/>
          <a:sy n="108" d="100"/>
        </p:scale>
        <p:origin x="164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notesMaster" Target="notesMasters/notesMaster1.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1143000" y="685800"/>
            <a:ext cx="4572000" cy="3429000"/>
          </a:xfrm>
          <a:prstGeom prst="rect">
            <a:avLst/>
          </a:prstGeom>
        </p:spPr>
        <p:txBody>
          <a:bodyPr/>
          <a:lstStyle/>
          <a:p>
            <a:endParaRPr/>
          </a:p>
        </p:txBody>
      </p:sp>
      <p:sp>
        <p:nvSpPr>
          <p:cNvPr id="121" name="Shape 12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5" name="Triangle"/>
          <p:cNvSpPr/>
          <p:nvPr/>
        </p:nvSpPr>
        <p:spPr>
          <a:xfrm>
            <a:off x="0" y="4662487"/>
            <a:ext cx="9150350" cy="31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a:gsLst>
              <a:gs pos="0">
                <a:srgbClr val="007592"/>
              </a:gs>
              <a:gs pos="55000">
                <a:srgbClr val="48BBE0"/>
              </a:gs>
              <a:gs pos="100000">
                <a:srgbClr val="007592"/>
              </a:gs>
            </a:gsLst>
            <a:lin ang="3000000"/>
          </a:gradFill>
          <a:ln w="12700">
            <a:miter lim="400000"/>
          </a:ln>
        </p:spPr>
        <p:txBody>
          <a:bodyPr lIns="45719" rIns="45719" anchor="ctr"/>
          <a:lstStyle/>
          <a:p>
            <a:pPr algn="ctr">
              <a:defRPr>
                <a:solidFill>
                  <a:srgbClr val="FFFFFF"/>
                </a:solidFill>
              </a:defRPr>
            </a:pPr>
            <a:endParaRPr/>
          </a:p>
        </p:txBody>
      </p:sp>
      <p:grpSp>
        <p:nvGrpSpPr>
          <p:cNvPr id="20" name="Group"/>
          <p:cNvGrpSpPr/>
          <p:nvPr/>
        </p:nvGrpSpPr>
        <p:grpSpPr>
          <a:xfrm>
            <a:off x="-3175" y="4952999"/>
            <a:ext cx="9147176" cy="1911351"/>
            <a:chOff x="0" y="0"/>
            <a:chExt cx="9147175" cy="1911349"/>
          </a:xfrm>
        </p:grpSpPr>
        <p:sp>
          <p:nvSpPr>
            <p:cNvPr id="16" name="Triangle"/>
            <p:cNvSpPr/>
            <p:nvPr/>
          </p:nvSpPr>
          <p:spPr>
            <a:xfrm>
              <a:off x="1690687" y="-1"/>
              <a:ext cx="7456489" cy="48736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2831"/>
                  </a:lnTo>
                  <a:lnTo>
                    <a:pt x="21600" y="0"/>
                  </a:lnTo>
                  <a:close/>
                </a:path>
              </a:pathLst>
            </a:custGeom>
            <a:solidFill>
              <a:srgbClr val="9DCADC">
                <a:alpha val="40000"/>
              </a:srgbClr>
            </a:solidFill>
            <a:ln w="12700" cap="flat">
              <a:noFill/>
              <a:miter lim="400000"/>
            </a:ln>
            <a:effectLst/>
          </p:spPr>
          <p:txBody>
            <a:bodyPr wrap="square" lIns="45719" tIns="45719" rIns="45719" bIns="45719" numCol="1" anchor="t">
              <a:noAutofit/>
            </a:bodyPr>
            <a:lstStyle/>
            <a:p>
              <a:endParaRPr/>
            </a:p>
          </p:txBody>
        </p:sp>
        <p:sp>
          <p:nvSpPr>
            <p:cNvPr id="17" name="Line"/>
            <p:cNvSpPr/>
            <p:nvPr/>
          </p:nvSpPr>
          <p:spPr>
            <a:xfrm>
              <a:off x="39687" y="284163"/>
              <a:ext cx="9107488" cy="788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0" y="0"/>
                  </a:lnTo>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8" name="Shape"/>
            <p:cNvSpPr/>
            <p:nvPr/>
          </p:nvSpPr>
          <p:spPr>
            <a:xfrm>
              <a:off x="3764" y="47959"/>
              <a:ext cx="9143411" cy="18633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9138"/>
                  </a:lnTo>
                  <a:lnTo>
                    <a:pt x="0" y="0"/>
                  </a:lnTo>
                  <a:close/>
                </a:path>
              </a:pathLst>
            </a:cu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Line"/>
            <p:cNvSpPr/>
            <p:nvPr/>
          </p:nvSpPr>
          <p:spPr>
            <a:xfrm>
              <a:off x="-1" y="44654"/>
              <a:ext cx="9147177" cy="789996"/>
            </a:xfrm>
            <a:prstGeom prst="line">
              <a:avLst/>
            </a:prstGeom>
            <a:noFill/>
            <a:ln w="12065" cap="flat">
              <a:solidFill>
                <a:srgbClr val="5699AD"/>
              </a:solidFill>
              <a:prstDash val="solid"/>
              <a:miter lim="800000"/>
            </a:ln>
            <a:effectLst/>
          </p:spPr>
          <p:txBody>
            <a:bodyPr wrap="square" lIns="45719" tIns="45719" rIns="45719" bIns="45719" numCol="1" anchor="t">
              <a:noAutofit/>
            </a:bodyPr>
            <a:lstStyle/>
            <a:p>
              <a:pPr defTabSz="457200">
                <a:lnSpc>
                  <a:spcPts val="4000"/>
                </a:lnSpc>
                <a:defRPr sz="1700">
                  <a:solidFill>
                    <a:srgbClr val="222222"/>
                  </a:solidFill>
                  <a:latin typeface="+mn-lt"/>
                  <a:ea typeface="+mn-ea"/>
                  <a:cs typeface="+mn-cs"/>
                  <a:sym typeface="Helvetica Neue"/>
                </a:defRPr>
              </a:pPr>
              <a:endParaRPr/>
            </a:p>
          </p:txBody>
        </p:sp>
      </p:grpSp>
      <p:sp>
        <p:nvSpPr>
          <p:cNvPr id="21" name="Title Text"/>
          <p:cNvSpPr txBox="1">
            <a:spLocks noGrp="1"/>
          </p:cNvSpPr>
          <p:nvPr>
            <p:ph type="title"/>
          </p:nvPr>
        </p:nvSpPr>
        <p:spPr>
          <a:xfrm>
            <a:off x="685800" y="38100"/>
            <a:ext cx="7772400" cy="3544263"/>
          </a:xfrm>
          <a:prstGeom prst="rect">
            <a:avLst/>
          </a:prstGeom>
        </p:spPr>
        <p:txBody>
          <a:bodyPr anchor="b"/>
          <a:lstStyle>
            <a:lvl1pPr algn="r">
              <a:defRPr sz="4800"/>
            </a:lvl1pPr>
          </a:lstStyle>
          <a:p>
            <a:r>
              <a:t>Title Text</a:t>
            </a:r>
          </a:p>
        </p:txBody>
      </p:sp>
      <p:sp>
        <p:nvSpPr>
          <p:cNvPr id="22" name="Body Level One…"/>
          <p:cNvSpPr txBox="1">
            <a:spLocks noGrp="1"/>
          </p:cNvSpPr>
          <p:nvPr>
            <p:ph type="body" sz="half" idx="1"/>
          </p:nvPr>
        </p:nvSpPr>
        <p:spPr>
          <a:xfrm>
            <a:off x="685800" y="3611607"/>
            <a:ext cx="7772400" cy="2914204"/>
          </a:xfrm>
          <a:prstGeom prst="rect">
            <a:avLst/>
          </a:prstGeom>
        </p:spPr>
        <p:txBody>
          <a:bodyPr/>
          <a:lstStyle>
            <a:lvl1pPr marL="0" marR="64007" indent="0" algn="r">
              <a:buClrTx/>
              <a:buSzTx/>
              <a:buNone/>
              <a:defRPr sz="2700">
                <a:solidFill>
                  <a:srgbClr val="464646"/>
                </a:solidFill>
              </a:defRPr>
            </a:lvl1pPr>
            <a:lvl2pPr marL="0" marR="64007" indent="457200" algn="r">
              <a:buClrTx/>
              <a:buSzTx/>
              <a:buNone/>
              <a:defRPr sz="2700">
                <a:solidFill>
                  <a:srgbClr val="464646"/>
                </a:solidFill>
              </a:defRPr>
            </a:lvl2pPr>
            <a:lvl3pPr marL="0" marR="64007" indent="914400" algn="r">
              <a:buClrTx/>
              <a:buSzTx/>
              <a:buNone/>
              <a:defRPr sz="2700">
                <a:solidFill>
                  <a:srgbClr val="464646"/>
                </a:solidFill>
              </a:defRPr>
            </a:lvl3pPr>
            <a:lvl4pPr marL="0" marR="64007" indent="1371600" algn="r">
              <a:buClrTx/>
              <a:buSzTx/>
              <a:buNone/>
              <a:defRPr sz="2700">
                <a:solidFill>
                  <a:srgbClr val="464646"/>
                </a:solidFill>
              </a:defRPr>
            </a:lvl4pPr>
            <a:lvl5pPr marL="0" marR="64007" indent="1828800" algn="r">
              <a:buClrTx/>
              <a:buSzTx/>
              <a:buNone/>
              <a:defRPr sz="2700">
                <a:solidFill>
                  <a:srgbClr val="464646"/>
                </a:solidFill>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457200" y="210947"/>
            <a:ext cx="8229600" cy="1270382"/>
          </a:xfrm>
          <a:prstGeom prst="rect">
            <a:avLst/>
          </a:prstGeom>
        </p:spPr>
        <p:txBody>
          <a:bodyPr/>
          <a:lstStyle/>
          <a:p>
            <a:r>
              <a:t>Title Text</a:t>
            </a:r>
          </a:p>
        </p:txBody>
      </p:sp>
      <p:sp>
        <p:nvSpPr>
          <p:cNvPr id="104" name="Body Level One…"/>
          <p:cNvSpPr txBox="1">
            <a:spLocks noGrp="1"/>
          </p:cNvSpPr>
          <p:nvPr>
            <p:ph type="body" idx="1"/>
          </p:nvPr>
        </p:nvSpPr>
        <p:spPr>
          <a:xfrm>
            <a:off x="457200" y="1481328"/>
            <a:ext cx="8229600" cy="537667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12" name="Title Text"/>
          <p:cNvSpPr txBox="1">
            <a:spLocks noGrp="1"/>
          </p:cNvSpPr>
          <p:nvPr>
            <p:ph type="title"/>
          </p:nvPr>
        </p:nvSpPr>
        <p:spPr>
          <a:xfrm>
            <a:off x="6844013" y="0"/>
            <a:ext cx="1777471" cy="6142041"/>
          </a:xfrm>
          <a:prstGeom prst="rect">
            <a:avLst/>
          </a:prstGeom>
        </p:spPr>
        <p:txBody>
          <a:bodyPr/>
          <a:lstStyle/>
          <a:p>
            <a:r>
              <a:t>Title Text</a:t>
            </a:r>
          </a:p>
        </p:txBody>
      </p:sp>
      <p:sp>
        <p:nvSpPr>
          <p:cNvPr id="113" name="Body Level One…"/>
          <p:cNvSpPr txBox="1">
            <a:spLocks noGrp="1"/>
          </p:cNvSpPr>
          <p:nvPr>
            <p:ph type="body" idx="1"/>
          </p:nvPr>
        </p:nvSpPr>
        <p:spPr>
          <a:xfrm>
            <a:off x="457200" y="274640"/>
            <a:ext cx="6324600" cy="65833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5" name="Triangle"/>
          <p:cNvSpPr/>
          <p:nvPr/>
        </p:nvSpPr>
        <p:spPr>
          <a:xfrm>
            <a:off x="0" y="4662487"/>
            <a:ext cx="9150350" cy="31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a:gsLst>
              <a:gs pos="0">
                <a:srgbClr val="007592"/>
              </a:gs>
              <a:gs pos="55000">
                <a:srgbClr val="48BBE0"/>
              </a:gs>
              <a:gs pos="100000">
                <a:srgbClr val="007592"/>
              </a:gs>
            </a:gsLst>
            <a:lin ang="3000000"/>
          </a:gradFill>
          <a:ln w="12700">
            <a:miter lim="400000"/>
          </a:ln>
        </p:spPr>
        <p:txBody>
          <a:bodyPr lIns="45719" rIns="45719" anchor="ctr"/>
          <a:lstStyle/>
          <a:p>
            <a:pPr algn="ctr">
              <a:defRPr>
                <a:solidFill>
                  <a:srgbClr val="FFFFFF"/>
                </a:solidFill>
              </a:defRPr>
            </a:pPr>
            <a:endParaRPr/>
          </a:p>
        </p:txBody>
      </p:sp>
      <p:grpSp>
        <p:nvGrpSpPr>
          <p:cNvPr id="20" name="Group"/>
          <p:cNvGrpSpPr/>
          <p:nvPr/>
        </p:nvGrpSpPr>
        <p:grpSpPr>
          <a:xfrm>
            <a:off x="-3175" y="4952999"/>
            <a:ext cx="9147176" cy="1911351"/>
            <a:chOff x="0" y="0"/>
            <a:chExt cx="9147175" cy="1911349"/>
          </a:xfrm>
        </p:grpSpPr>
        <p:sp>
          <p:nvSpPr>
            <p:cNvPr id="16" name="Triangle"/>
            <p:cNvSpPr/>
            <p:nvPr/>
          </p:nvSpPr>
          <p:spPr>
            <a:xfrm>
              <a:off x="1690687" y="-1"/>
              <a:ext cx="7456489" cy="48736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2831"/>
                  </a:lnTo>
                  <a:lnTo>
                    <a:pt x="21600" y="0"/>
                  </a:lnTo>
                  <a:close/>
                </a:path>
              </a:pathLst>
            </a:custGeom>
            <a:solidFill>
              <a:srgbClr val="9DCADC">
                <a:alpha val="40000"/>
              </a:srgbClr>
            </a:solidFill>
            <a:ln w="12700" cap="flat">
              <a:noFill/>
              <a:miter lim="400000"/>
            </a:ln>
            <a:effectLst/>
          </p:spPr>
          <p:txBody>
            <a:bodyPr wrap="square" lIns="45719" tIns="45719" rIns="45719" bIns="45719" numCol="1" anchor="t">
              <a:noAutofit/>
            </a:bodyPr>
            <a:lstStyle/>
            <a:p>
              <a:endParaRPr/>
            </a:p>
          </p:txBody>
        </p:sp>
        <p:sp>
          <p:nvSpPr>
            <p:cNvPr id="17" name="Line"/>
            <p:cNvSpPr/>
            <p:nvPr/>
          </p:nvSpPr>
          <p:spPr>
            <a:xfrm>
              <a:off x="39687" y="284163"/>
              <a:ext cx="9107488" cy="788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0" y="0"/>
                  </a:lnTo>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8" name="Shape"/>
            <p:cNvSpPr/>
            <p:nvPr/>
          </p:nvSpPr>
          <p:spPr>
            <a:xfrm>
              <a:off x="3764" y="47959"/>
              <a:ext cx="9143411" cy="18633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9138"/>
                  </a:lnTo>
                  <a:lnTo>
                    <a:pt x="0" y="0"/>
                  </a:lnTo>
                  <a:close/>
                </a:path>
              </a:pathLst>
            </a:custGeom>
            <a:blipFill rotWithShape="1">
              <a:blip r:embed="rId2">
                <a:extLst>
                  <a:ext uri="{28A0092B-C50C-407E-A947-70E740481C1C}">
                    <a14:useLocalDpi xmlns:a14="http://schemas.microsoft.com/office/drawing/2010/main" val="0"/>
                  </a:ext>
                </a:extLst>
              </a:blip>
              <a:srcRect/>
              <a:tile tx="0" ty="0" sx="100000" sy="100000" flip="none" algn="tl"/>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Line"/>
            <p:cNvSpPr/>
            <p:nvPr/>
          </p:nvSpPr>
          <p:spPr>
            <a:xfrm>
              <a:off x="-1" y="44654"/>
              <a:ext cx="9147177" cy="789996"/>
            </a:xfrm>
            <a:prstGeom prst="line">
              <a:avLst/>
            </a:prstGeom>
            <a:noFill/>
            <a:ln w="12065" cap="flat">
              <a:solidFill>
                <a:srgbClr val="5699AD"/>
              </a:solidFill>
              <a:prstDash val="solid"/>
              <a:miter lim="800000"/>
            </a:ln>
            <a:effectLst/>
          </p:spPr>
          <p:txBody>
            <a:bodyPr wrap="square" lIns="45719" tIns="45719" rIns="45719" bIns="45719" numCol="1" anchor="t">
              <a:noAutofit/>
            </a:bodyPr>
            <a:lstStyle/>
            <a:p>
              <a:pPr defTabSz="457200">
                <a:lnSpc>
                  <a:spcPts val="4000"/>
                </a:lnSpc>
                <a:defRPr sz="1700">
                  <a:solidFill>
                    <a:srgbClr val="222222"/>
                  </a:solidFill>
                  <a:latin typeface="+mn-lt"/>
                  <a:ea typeface="+mn-ea"/>
                  <a:cs typeface="+mn-cs"/>
                  <a:sym typeface="Helvetica Neue"/>
                </a:defRPr>
              </a:pPr>
              <a:endParaRPr/>
            </a:p>
          </p:txBody>
        </p:sp>
      </p:grpSp>
      <p:sp>
        <p:nvSpPr>
          <p:cNvPr id="21" name="Title Text"/>
          <p:cNvSpPr txBox="1">
            <a:spLocks noGrp="1"/>
          </p:cNvSpPr>
          <p:nvPr>
            <p:ph type="title"/>
          </p:nvPr>
        </p:nvSpPr>
        <p:spPr>
          <a:xfrm>
            <a:off x="685800" y="38100"/>
            <a:ext cx="7772400" cy="3544263"/>
          </a:xfrm>
          <a:prstGeom prst="rect">
            <a:avLst/>
          </a:prstGeom>
        </p:spPr>
        <p:txBody>
          <a:bodyPr anchor="b"/>
          <a:lstStyle>
            <a:lvl1pPr algn="r">
              <a:defRPr sz="4800"/>
            </a:lvl1pPr>
          </a:lstStyle>
          <a:p>
            <a:r>
              <a:t>Title Text</a:t>
            </a:r>
          </a:p>
        </p:txBody>
      </p:sp>
      <p:sp>
        <p:nvSpPr>
          <p:cNvPr id="22" name="Body Level One…"/>
          <p:cNvSpPr txBox="1">
            <a:spLocks noGrp="1"/>
          </p:cNvSpPr>
          <p:nvPr>
            <p:ph type="body" sz="half" idx="1"/>
          </p:nvPr>
        </p:nvSpPr>
        <p:spPr>
          <a:xfrm>
            <a:off x="685800" y="3611607"/>
            <a:ext cx="7772400" cy="2914204"/>
          </a:xfrm>
          <a:prstGeom prst="rect">
            <a:avLst/>
          </a:prstGeom>
        </p:spPr>
        <p:txBody>
          <a:bodyPr/>
          <a:lstStyle>
            <a:lvl1pPr marL="0" marR="64007" indent="0" algn="r">
              <a:buClrTx/>
              <a:buSzTx/>
              <a:buNone/>
              <a:defRPr sz="2700">
                <a:solidFill>
                  <a:srgbClr val="464646"/>
                </a:solidFill>
              </a:defRPr>
            </a:lvl1pPr>
            <a:lvl2pPr marL="0" marR="64007" indent="457200" algn="r">
              <a:buClrTx/>
              <a:buSzTx/>
              <a:buNone/>
              <a:defRPr sz="2700">
                <a:solidFill>
                  <a:srgbClr val="464646"/>
                </a:solidFill>
              </a:defRPr>
            </a:lvl2pPr>
            <a:lvl3pPr marL="0" marR="64007" indent="914400" algn="r">
              <a:buClrTx/>
              <a:buSzTx/>
              <a:buNone/>
              <a:defRPr sz="2700">
                <a:solidFill>
                  <a:srgbClr val="464646"/>
                </a:solidFill>
              </a:defRPr>
            </a:lvl3pPr>
            <a:lvl4pPr marL="0" marR="64007" indent="1371600" algn="r">
              <a:buClrTx/>
              <a:buSzTx/>
              <a:buNone/>
              <a:defRPr sz="2700">
                <a:solidFill>
                  <a:srgbClr val="464646"/>
                </a:solidFill>
              </a:defRPr>
            </a:lvl4pPr>
            <a:lvl5pPr marL="0" marR="64007" indent="1828800" algn="r">
              <a:buClrTx/>
              <a:buSzTx/>
              <a:buNone/>
              <a:defRPr sz="2700">
                <a:solidFill>
                  <a:srgbClr val="464646"/>
                </a:solidFill>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Title Text"/>
          <p:cNvSpPr txBox="1">
            <a:spLocks noGrp="1"/>
          </p:cNvSpPr>
          <p:nvPr>
            <p:ph type="title"/>
          </p:nvPr>
        </p:nvSpPr>
        <p:spPr>
          <a:prstGeom prst="rect">
            <a:avLst/>
          </a:prstGeom>
        </p:spPr>
        <p:txBody>
          <a:bodyPr/>
          <a:lstStyle/>
          <a:p>
            <a:r>
              <a:t>Title Text</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535353"/>
        </a:solidFill>
        <a:effectLst/>
      </p:bgPr>
    </p:bg>
    <p:spTree>
      <p:nvGrpSpPr>
        <p:cNvPr id="1" name=""/>
        <p:cNvGrpSpPr/>
        <p:nvPr/>
      </p:nvGrpSpPr>
      <p:grpSpPr>
        <a:xfrm>
          <a:off x="0" y="0"/>
          <a:ext cx="0" cy="0"/>
          <a:chOff x="0" y="0"/>
          <a:chExt cx="0" cy="0"/>
        </a:xfrm>
      </p:grpSpPr>
      <p:sp>
        <p:nvSpPr>
          <p:cNvPr id="39" name="Chevron"/>
          <p:cNvSpPr/>
          <p:nvPr/>
        </p:nvSpPr>
        <p:spPr>
          <a:xfrm>
            <a:off x="3636962" y="3005138"/>
            <a:ext cx="182563" cy="228601"/>
          </a:xfrm>
          <a:prstGeom prst="chevron">
            <a:avLst>
              <a:gd name="adj" fmla="val 50000"/>
            </a:avLst>
          </a:prstGeom>
          <a:gradFill>
            <a:gsLst>
              <a:gs pos="0">
                <a:srgbClr val="1589A6"/>
              </a:gs>
              <a:gs pos="72000">
                <a:srgbClr val="4EB8DA"/>
              </a:gs>
              <a:gs pos="100000">
                <a:srgbClr val="7DC3DD"/>
              </a:gs>
            </a:gsLst>
            <a:lin ang="16200000"/>
          </a:gradFill>
          <a:ln w="3175" cap="rnd">
            <a:solidFill>
              <a:srgbClr val="21768B"/>
            </a:solidFill>
            <a:bevel/>
          </a:ln>
          <a:effectLst>
            <a:outerShdw blurRad="50800" dist="25400" dir="5400000" rotWithShape="0">
              <a:srgbClr val="000000">
                <a:alpha val="46000"/>
              </a:srgbClr>
            </a:outerShdw>
          </a:effectLst>
        </p:spPr>
        <p:txBody>
          <a:bodyPr lIns="45719" rIns="45719" anchor="ctr"/>
          <a:lstStyle/>
          <a:p>
            <a:pPr>
              <a:defRPr>
                <a:solidFill>
                  <a:srgbClr val="FFFFFF"/>
                </a:solidFill>
              </a:defRPr>
            </a:pPr>
            <a:endParaRPr/>
          </a:p>
        </p:txBody>
      </p:sp>
      <p:sp>
        <p:nvSpPr>
          <p:cNvPr id="40" name="Chevron"/>
          <p:cNvSpPr/>
          <p:nvPr/>
        </p:nvSpPr>
        <p:spPr>
          <a:xfrm>
            <a:off x="3449637" y="3005138"/>
            <a:ext cx="184151" cy="228601"/>
          </a:xfrm>
          <a:prstGeom prst="chevron">
            <a:avLst>
              <a:gd name="adj" fmla="val 50000"/>
            </a:avLst>
          </a:prstGeom>
          <a:gradFill>
            <a:gsLst>
              <a:gs pos="0">
                <a:srgbClr val="1589A6"/>
              </a:gs>
              <a:gs pos="72000">
                <a:srgbClr val="4EB8DA"/>
              </a:gs>
              <a:gs pos="100000">
                <a:srgbClr val="7DC3DD"/>
              </a:gs>
            </a:gsLst>
            <a:lin ang="16200000"/>
          </a:gradFill>
          <a:ln w="3175" cap="rnd">
            <a:solidFill>
              <a:srgbClr val="21768B"/>
            </a:solidFill>
            <a:bevel/>
          </a:ln>
          <a:effectLst>
            <a:outerShdw blurRad="50800" dist="25400" dir="5400000" rotWithShape="0">
              <a:srgbClr val="000000">
                <a:alpha val="46000"/>
              </a:srgbClr>
            </a:outerShdw>
          </a:effectLst>
        </p:spPr>
        <p:txBody>
          <a:bodyPr lIns="45719" rIns="45719" anchor="ctr"/>
          <a:lstStyle/>
          <a:p>
            <a:pPr>
              <a:defRPr>
                <a:solidFill>
                  <a:srgbClr val="FFFFFF"/>
                </a:solidFill>
              </a:defRPr>
            </a:pPr>
            <a:endParaRPr/>
          </a:p>
        </p:txBody>
      </p:sp>
      <p:sp>
        <p:nvSpPr>
          <p:cNvPr id="41" name="Title Text"/>
          <p:cNvSpPr txBox="1">
            <a:spLocks noGrp="1"/>
          </p:cNvSpPr>
          <p:nvPr>
            <p:ph type="title"/>
          </p:nvPr>
        </p:nvSpPr>
        <p:spPr>
          <a:xfrm>
            <a:off x="722376" y="0"/>
            <a:ext cx="7772401" cy="2888513"/>
          </a:xfrm>
          <a:prstGeom prst="rect">
            <a:avLst/>
          </a:prstGeom>
        </p:spPr>
        <p:txBody>
          <a:bodyPr anchor="b"/>
          <a:lstStyle>
            <a:lvl1pPr algn="r">
              <a:defRPr sz="4800">
                <a:solidFill>
                  <a:srgbClr val="DEF5FA"/>
                </a:solidFill>
              </a:defRPr>
            </a:lvl1pPr>
          </a:lstStyle>
          <a:p>
            <a:r>
              <a:t>Title Text</a:t>
            </a:r>
          </a:p>
        </p:txBody>
      </p:sp>
      <p:sp>
        <p:nvSpPr>
          <p:cNvPr id="42" name="Body Level One…"/>
          <p:cNvSpPr txBox="1">
            <a:spLocks noGrp="1"/>
          </p:cNvSpPr>
          <p:nvPr>
            <p:ph type="body" sz="half" idx="1"/>
          </p:nvPr>
        </p:nvSpPr>
        <p:spPr>
          <a:xfrm>
            <a:off x="3922712" y="2931711"/>
            <a:ext cx="4572001" cy="3169389"/>
          </a:xfrm>
          <a:prstGeom prst="rect">
            <a:avLst/>
          </a:prstGeom>
        </p:spPr>
        <p:txBody>
          <a:bodyPr/>
          <a:lstStyle>
            <a:lvl1pPr marL="0" indent="0">
              <a:buClrTx/>
              <a:buSzTx/>
              <a:buNone/>
              <a:defRPr sz="2300"/>
            </a:lvl1pPr>
            <a:lvl2pPr marL="0" indent="392112">
              <a:buClrTx/>
              <a:buSzTx/>
              <a:buNone/>
              <a:defRPr sz="2300"/>
            </a:lvl2pPr>
            <a:lvl3pPr marL="0" indent="630237">
              <a:buClrTx/>
              <a:buSzTx/>
              <a:buNone/>
              <a:defRPr sz="2300"/>
            </a:lvl3pPr>
            <a:lvl4pPr marL="0" indent="914400">
              <a:buClrTx/>
              <a:buSzTx/>
              <a:buNone/>
              <a:defRPr sz="2300"/>
            </a:lvl4pPr>
            <a:lvl5pPr marL="0" indent="1143000">
              <a:buClrTx/>
              <a:buSzTx/>
              <a:buNone/>
              <a:defRPr sz="23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 Content">
    <p:bg>
      <p:bgPr>
        <a:solidFill>
          <a:srgbClr val="535353"/>
        </a:solidFill>
        <a:effectLst/>
      </p:bgPr>
    </p:bg>
    <p:spTree>
      <p:nvGrpSpPr>
        <p:cNvPr id="1" name=""/>
        <p:cNvGrpSpPr/>
        <p:nvPr/>
      </p:nvGrpSpPr>
      <p:grpSpPr>
        <a:xfrm>
          <a:off x="0" y="0"/>
          <a:ext cx="0" cy="0"/>
          <a:chOff x="0" y="0"/>
          <a:chExt cx="0" cy="0"/>
        </a:xfrm>
      </p:grpSpPr>
      <p:sp>
        <p:nvSpPr>
          <p:cNvPr id="50" name="Body Level One…"/>
          <p:cNvSpPr txBox="1">
            <a:spLocks noGrp="1"/>
          </p:cNvSpPr>
          <p:nvPr>
            <p:ph type="body" sz="half" idx="1"/>
          </p:nvPr>
        </p:nvSpPr>
        <p:spPr>
          <a:xfrm>
            <a:off x="457200" y="1481327"/>
            <a:ext cx="4038600" cy="5376674"/>
          </a:xfrm>
          <a:prstGeom prst="rect">
            <a:avLst/>
          </a:prstGeom>
        </p:spPr>
        <p:txBody>
          <a:bodyPr/>
          <a:lstStyle>
            <a:lvl1pPr marL="365125" indent="-255588">
              <a:defRPr sz="2800"/>
            </a:lvl1pPr>
            <a:lvl2pPr marL="658812" indent="-266700">
              <a:defRPr sz="2800"/>
            </a:lvl2pPr>
            <a:lvl3pPr marL="950277" indent="-320039">
              <a:defRPr sz="2800"/>
            </a:lvl3pPr>
            <a:lvl4pPr marL="1270000" indent="-355600">
              <a:defRPr sz="2800"/>
            </a:lvl4pPr>
            <a:lvl5pPr marL="1498600" indent="-355600">
              <a:defRPr sz="2800"/>
            </a:lvl5pPr>
          </a:lstStyle>
          <a:p>
            <a:r>
              <a:t>Body Level One</a:t>
            </a:r>
          </a:p>
          <a:p>
            <a:pPr lvl="1"/>
            <a:r>
              <a:t>Body Level Two</a:t>
            </a:r>
          </a:p>
          <a:p>
            <a:pPr lvl="2"/>
            <a:r>
              <a:t>Body Level Three</a:t>
            </a:r>
          </a:p>
          <a:p>
            <a:pPr lvl="3"/>
            <a:r>
              <a:t>Body Level Four</a:t>
            </a:r>
          </a:p>
          <a:p>
            <a:pPr lvl="4"/>
            <a:r>
              <a:t>Body Level Five</a:t>
            </a:r>
          </a:p>
        </p:txBody>
      </p:sp>
      <p:sp>
        <p:nvSpPr>
          <p:cNvPr id="51" name="Title Text"/>
          <p:cNvSpPr txBox="1">
            <a:spLocks noGrp="1"/>
          </p:cNvSpPr>
          <p:nvPr>
            <p:ph type="title"/>
          </p:nvPr>
        </p:nvSpPr>
        <p:spPr>
          <a:xfrm>
            <a:off x="457200" y="210948"/>
            <a:ext cx="8229600" cy="1270381"/>
          </a:xfrm>
          <a:prstGeom prst="rect">
            <a:avLst/>
          </a:prstGeom>
        </p:spPr>
        <p:txBody>
          <a:bodyPr/>
          <a:lstStyle>
            <a:lvl1pPr>
              <a:defRPr>
                <a:solidFill>
                  <a:srgbClr val="DEF5FA"/>
                </a:solidFill>
              </a:defRPr>
            </a:lvl1pPr>
          </a:lstStyle>
          <a:p>
            <a:r>
              <a:t>Title Text</a:t>
            </a:r>
          </a:p>
        </p:txBody>
      </p:sp>
      <p:sp>
        <p:nvSpPr>
          <p:cNvPr id="5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59" name="Title Text"/>
          <p:cNvSpPr txBox="1">
            <a:spLocks noGrp="1"/>
          </p:cNvSpPr>
          <p:nvPr>
            <p:ph type="title"/>
          </p:nvPr>
        </p:nvSpPr>
        <p:spPr>
          <a:xfrm>
            <a:off x="457200" y="0"/>
            <a:ext cx="8229600" cy="1689100"/>
          </a:xfrm>
          <a:prstGeom prst="rect">
            <a:avLst/>
          </a:prstGeom>
        </p:spPr>
        <p:txBody>
          <a:bodyPr/>
          <a:lstStyle/>
          <a:p>
            <a:r>
              <a:t>Title Text</a:t>
            </a:r>
          </a:p>
        </p:txBody>
      </p:sp>
      <p:sp>
        <p:nvSpPr>
          <p:cNvPr id="60" name="Body Level One…"/>
          <p:cNvSpPr txBox="1">
            <a:spLocks noGrp="1"/>
          </p:cNvSpPr>
          <p:nvPr>
            <p:ph type="body" sz="quarter" idx="1"/>
          </p:nvPr>
        </p:nvSpPr>
        <p:spPr>
          <a:xfrm>
            <a:off x="457200" y="4724400"/>
            <a:ext cx="4040188" cy="2133600"/>
          </a:xfrm>
          <a:prstGeom prst="rect">
            <a:avLst/>
          </a:prstGeom>
          <a:solidFill>
            <a:schemeClr val="accent1"/>
          </a:solidFill>
          <a:ln w="9652">
            <a:solidFill>
              <a:schemeClr val="accent1"/>
            </a:solidFill>
            <a:miter lim="800000"/>
          </a:ln>
        </p:spPr>
        <p:txBody>
          <a:bodyPr anchor="ctr"/>
          <a:lstStyle>
            <a:lvl1pPr marL="0" indent="0">
              <a:buClrTx/>
              <a:buSzTx/>
              <a:buNone/>
              <a:defRPr sz="2400"/>
            </a:lvl1pPr>
            <a:lvl2pPr marL="0" indent="392112">
              <a:buClrTx/>
              <a:buSzTx/>
              <a:buNone/>
              <a:defRPr sz="2400"/>
            </a:lvl2pPr>
            <a:lvl3pPr marL="0" indent="630237">
              <a:buClrTx/>
              <a:buSzTx/>
              <a:buNone/>
              <a:defRPr sz="2400"/>
            </a:lvl3pPr>
            <a:lvl4pPr marL="0" indent="914400">
              <a:buClrTx/>
              <a:buSzTx/>
              <a:buNone/>
              <a:defRPr sz="2400"/>
            </a:lvl4pPr>
            <a:lvl5pPr marL="0" indent="1143000">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bg>
      <p:bgPr>
        <a:solidFill>
          <a:srgbClr val="535353"/>
        </a:solidFill>
        <a:effectLst/>
      </p:bgPr>
    </p:bg>
    <p:spTree>
      <p:nvGrpSpPr>
        <p:cNvPr id="1" name=""/>
        <p:cNvGrpSpPr/>
        <p:nvPr/>
      </p:nvGrpSpPr>
      <p:grpSpPr>
        <a:xfrm>
          <a:off x="0" y="0"/>
          <a:ext cx="0" cy="0"/>
          <a:chOff x="0" y="0"/>
          <a:chExt cx="0" cy="0"/>
        </a:xfrm>
      </p:grpSpPr>
      <p:sp>
        <p:nvSpPr>
          <p:cNvPr id="68" name="Title Text"/>
          <p:cNvSpPr txBox="1">
            <a:spLocks noGrp="1"/>
          </p:cNvSpPr>
          <p:nvPr>
            <p:ph type="title"/>
          </p:nvPr>
        </p:nvSpPr>
        <p:spPr>
          <a:xfrm>
            <a:off x="457200" y="92076"/>
            <a:ext cx="8229600" cy="1508125"/>
          </a:xfrm>
          <a:prstGeom prst="rect">
            <a:avLst/>
          </a:prstGeom>
        </p:spPr>
        <p:txBody>
          <a:bodyPr/>
          <a:lstStyle>
            <a:lvl1pPr>
              <a:defRPr>
                <a:solidFill>
                  <a:srgbClr val="DEF5FA"/>
                </a:solidFill>
              </a:defRPr>
            </a:lvl1pPr>
          </a:lstStyle>
          <a:p>
            <a:r>
              <a:t>Title Text</a:t>
            </a:r>
          </a:p>
        </p:txBody>
      </p:sp>
      <p:sp>
        <p:nvSpPr>
          <p:cNvPr id="6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83" name="Title Text"/>
          <p:cNvSpPr txBox="1">
            <a:spLocks noGrp="1"/>
          </p:cNvSpPr>
          <p:nvPr>
            <p:ph type="title"/>
          </p:nvPr>
        </p:nvSpPr>
        <p:spPr>
          <a:xfrm>
            <a:off x="914400" y="4876800"/>
            <a:ext cx="7481776" cy="478302"/>
          </a:xfrm>
          <a:prstGeom prst="rect">
            <a:avLst/>
          </a:prstGeom>
        </p:spPr>
        <p:txBody>
          <a:bodyPr anchor="t">
            <a:noAutofit/>
          </a:bodyPr>
          <a:lstStyle>
            <a:lvl1pPr algn="r">
              <a:defRPr sz="2500">
                <a:solidFill>
                  <a:schemeClr val="accent1"/>
                </a:solidFill>
              </a:defRPr>
            </a:lvl1pPr>
          </a:lstStyle>
          <a:p>
            <a:pPr>
              <a:defRPr>
                <a:effectLst/>
              </a:defRPr>
            </a:pPr>
            <a:r>
              <a:t>Title Text</a:t>
            </a:r>
          </a:p>
        </p:txBody>
      </p:sp>
      <p:sp>
        <p:nvSpPr>
          <p:cNvPr id="84" name="Body Level One…"/>
          <p:cNvSpPr txBox="1">
            <a:spLocks noGrp="1"/>
          </p:cNvSpPr>
          <p:nvPr>
            <p:ph type="body" sz="quarter" idx="1"/>
          </p:nvPr>
        </p:nvSpPr>
        <p:spPr>
          <a:xfrm>
            <a:off x="4419600" y="5355101"/>
            <a:ext cx="3974592" cy="1502899"/>
          </a:xfrm>
          <a:prstGeom prst="rect">
            <a:avLst/>
          </a:prstGeom>
        </p:spPr>
        <p:txBody>
          <a:bodyPr/>
          <a:lstStyle>
            <a:lvl1pPr marL="0" indent="0" algn="r">
              <a:buClrTx/>
              <a:buSzTx/>
              <a:buNone/>
              <a:defRPr sz="1600">
                <a:solidFill>
                  <a:srgbClr val="000000"/>
                </a:solidFill>
              </a:defRPr>
            </a:lvl1pPr>
            <a:lvl2pPr marL="0" indent="392112" algn="r">
              <a:buClrTx/>
              <a:buSzTx/>
              <a:buNone/>
              <a:defRPr sz="1600">
                <a:solidFill>
                  <a:srgbClr val="000000"/>
                </a:solidFill>
              </a:defRPr>
            </a:lvl2pPr>
            <a:lvl3pPr marL="0" indent="630237" algn="r">
              <a:buClrTx/>
              <a:buSzTx/>
              <a:buNone/>
              <a:defRPr sz="1600">
                <a:solidFill>
                  <a:srgbClr val="000000"/>
                </a:solidFill>
              </a:defRPr>
            </a:lvl3pPr>
            <a:lvl4pPr marL="0" indent="914400" algn="r">
              <a:buClrTx/>
              <a:buSzTx/>
              <a:buNone/>
              <a:defRPr sz="1600">
                <a:solidFill>
                  <a:srgbClr val="000000"/>
                </a:solidFill>
              </a:defRPr>
            </a:lvl4pPr>
            <a:lvl5pPr marL="0" indent="1143000" algn="r">
              <a:buClrTx/>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Title Text"/>
          <p:cNvSpPr txBox="1">
            <a:spLocks noGrp="1"/>
          </p:cNvSpPr>
          <p:nvPr>
            <p:ph type="title"/>
          </p:nvPr>
        </p:nvSpPr>
        <p:spPr>
          <a:prstGeom prst="rect">
            <a:avLst/>
          </a:prstGeom>
        </p:spPr>
        <p:txBody>
          <a:bodyPr/>
          <a:lstStyle/>
          <a:p>
            <a:r>
              <a:t>Title Text</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535353"/>
        </a:solidFill>
        <a:effectLst/>
      </p:bgPr>
    </p:bg>
    <p:spTree>
      <p:nvGrpSpPr>
        <p:cNvPr id="1" name=""/>
        <p:cNvGrpSpPr/>
        <p:nvPr/>
      </p:nvGrpSpPr>
      <p:grpSpPr>
        <a:xfrm>
          <a:off x="0" y="0"/>
          <a:ext cx="0" cy="0"/>
          <a:chOff x="0" y="0"/>
          <a:chExt cx="0" cy="0"/>
        </a:xfrm>
      </p:grpSpPr>
      <p:sp>
        <p:nvSpPr>
          <p:cNvPr id="92" name="Chevron"/>
          <p:cNvSpPr/>
          <p:nvPr/>
        </p:nvSpPr>
        <p:spPr>
          <a:xfrm>
            <a:off x="8664575" y="4987925"/>
            <a:ext cx="182563" cy="228600"/>
          </a:xfrm>
          <a:prstGeom prst="chevron">
            <a:avLst>
              <a:gd name="adj" fmla="val 50000"/>
            </a:avLst>
          </a:prstGeom>
          <a:gradFill>
            <a:gsLst>
              <a:gs pos="0">
                <a:srgbClr val="1589A6"/>
              </a:gs>
              <a:gs pos="72000">
                <a:srgbClr val="4EB8DA"/>
              </a:gs>
              <a:gs pos="100000">
                <a:srgbClr val="7DC3DD"/>
              </a:gs>
            </a:gsLst>
            <a:lin ang="16200000"/>
          </a:gradFill>
          <a:ln w="3175" cap="rnd">
            <a:solidFill>
              <a:srgbClr val="21768B"/>
            </a:solidFill>
            <a:bevel/>
          </a:ln>
          <a:effectLst>
            <a:outerShdw blurRad="50800" dist="25400" dir="5400000" rotWithShape="0">
              <a:srgbClr val="000000">
                <a:alpha val="46000"/>
              </a:srgbClr>
            </a:outerShdw>
          </a:effectLst>
        </p:spPr>
        <p:txBody>
          <a:bodyPr lIns="45719" rIns="45719" anchor="ctr"/>
          <a:lstStyle/>
          <a:p>
            <a:pPr>
              <a:defRPr>
                <a:solidFill>
                  <a:srgbClr val="FFFFFF"/>
                </a:solidFill>
              </a:defRPr>
            </a:pPr>
            <a:endParaRPr/>
          </a:p>
        </p:txBody>
      </p:sp>
      <p:sp>
        <p:nvSpPr>
          <p:cNvPr id="93" name="Chevron"/>
          <p:cNvSpPr/>
          <p:nvPr/>
        </p:nvSpPr>
        <p:spPr>
          <a:xfrm>
            <a:off x="8477250" y="4987925"/>
            <a:ext cx="182563" cy="228600"/>
          </a:xfrm>
          <a:prstGeom prst="chevron">
            <a:avLst>
              <a:gd name="adj" fmla="val 50000"/>
            </a:avLst>
          </a:prstGeom>
          <a:gradFill>
            <a:gsLst>
              <a:gs pos="0">
                <a:srgbClr val="1589A6"/>
              </a:gs>
              <a:gs pos="72000">
                <a:srgbClr val="4EB8DA"/>
              </a:gs>
              <a:gs pos="100000">
                <a:srgbClr val="7DC3DD"/>
              </a:gs>
            </a:gsLst>
            <a:lin ang="16200000"/>
          </a:gradFill>
          <a:ln w="3175" cap="rnd">
            <a:solidFill>
              <a:srgbClr val="21768B"/>
            </a:solidFill>
            <a:bevel/>
          </a:ln>
          <a:effectLst>
            <a:outerShdw blurRad="50800" dist="25400" dir="5400000" rotWithShape="0">
              <a:srgbClr val="000000">
                <a:alpha val="46000"/>
              </a:srgbClr>
            </a:outerShdw>
          </a:effectLst>
        </p:spPr>
        <p:txBody>
          <a:bodyPr lIns="45719" rIns="45719" anchor="ctr"/>
          <a:lstStyle/>
          <a:p>
            <a:pPr>
              <a:defRPr>
                <a:solidFill>
                  <a:srgbClr val="FFFFFF"/>
                </a:solidFill>
              </a:defRPr>
            </a:pPr>
            <a:endParaRPr/>
          </a:p>
        </p:txBody>
      </p:sp>
      <p:sp>
        <p:nvSpPr>
          <p:cNvPr id="94" name="Body Level One…"/>
          <p:cNvSpPr txBox="1">
            <a:spLocks noGrp="1"/>
          </p:cNvSpPr>
          <p:nvPr>
            <p:ph type="body" sz="quarter" idx="1"/>
          </p:nvPr>
        </p:nvSpPr>
        <p:spPr>
          <a:xfrm>
            <a:off x="1141231" y="5443401"/>
            <a:ext cx="7162801" cy="1414599"/>
          </a:xfrm>
          <a:prstGeom prst="rect">
            <a:avLst/>
          </a:prstGeom>
        </p:spPr>
        <p:txBody>
          <a:bodyPr lIns="0" tIns="0" rIns="0" bIns="0"/>
          <a:lstStyle>
            <a:lvl1pPr marL="0" marR="18288" indent="0" algn="r">
              <a:buClrTx/>
              <a:buSzTx/>
              <a:buNone/>
              <a:defRPr sz="1400"/>
            </a:lvl1pPr>
            <a:lvl2pPr marL="658812" marR="18288" indent="-266700" algn="r">
              <a:buClrTx/>
              <a:defRPr sz="1400"/>
            </a:lvl2pPr>
            <a:lvl3pPr marL="950277" marR="18288" indent="-320039" algn="r">
              <a:buClrTx/>
              <a:defRPr sz="1400"/>
            </a:lvl3pPr>
            <a:lvl4pPr marL="1270000" marR="18288" indent="-355600" algn="r">
              <a:buClrTx/>
              <a:defRPr sz="1400"/>
            </a:lvl4pPr>
            <a:lvl5pPr marL="1498600" marR="18288" indent="-355600" algn="r">
              <a:buClrTx/>
              <a:defRPr sz="1400"/>
            </a:lvl5pPr>
          </a:lstStyle>
          <a:p>
            <a:r>
              <a:t>Body Level One</a:t>
            </a:r>
          </a:p>
          <a:p>
            <a:pPr lvl="1"/>
            <a:r>
              <a:t>Body Level Two</a:t>
            </a:r>
          </a:p>
          <a:p>
            <a:pPr lvl="2"/>
            <a:r>
              <a:t>Body Level Three</a:t>
            </a:r>
          </a:p>
          <a:p>
            <a:pPr lvl="3"/>
            <a:r>
              <a:t>Body Level Four</a:t>
            </a:r>
          </a:p>
          <a:p>
            <a:pPr lvl="4"/>
            <a:r>
              <a:t>Body Level Five</a:t>
            </a:r>
          </a:p>
        </p:txBody>
      </p:sp>
      <p:sp>
        <p:nvSpPr>
          <p:cNvPr id="95" name="Title Text"/>
          <p:cNvSpPr txBox="1">
            <a:spLocks noGrp="1"/>
          </p:cNvSpPr>
          <p:nvPr>
            <p:ph type="title"/>
          </p:nvPr>
        </p:nvSpPr>
        <p:spPr>
          <a:xfrm>
            <a:off x="228600" y="4865122"/>
            <a:ext cx="8075432" cy="578280"/>
          </a:xfrm>
          <a:prstGeom prst="rect">
            <a:avLst/>
          </a:prstGeom>
        </p:spPr>
        <p:txBody>
          <a:bodyPr anchor="t"/>
          <a:lstStyle>
            <a:lvl1pPr algn="r">
              <a:defRPr sz="3000">
                <a:solidFill>
                  <a:schemeClr val="accent1"/>
                </a:solidFill>
                <a:effectLst>
                  <a:outerShdw blurRad="50800" dist="25000" dir="5400000" rotWithShape="0">
                    <a:srgbClr val="000000">
                      <a:alpha val="45000"/>
                    </a:srgbClr>
                  </a:outerShdw>
                </a:effectLst>
              </a:defRPr>
            </a:lvl1pPr>
          </a:lstStyle>
          <a:p>
            <a:r>
              <a:t>Title Text</a:t>
            </a:r>
          </a:p>
        </p:txBody>
      </p:sp>
      <p:sp>
        <p:nvSpPr>
          <p:cNvPr id="9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457200" y="210947"/>
            <a:ext cx="8229600" cy="1270382"/>
          </a:xfrm>
          <a:prstGeom prst="rect">
            <a:avLst/>
          </a:prstGeom>
        </p:spPr>
        <p:txBody>
          <a:bodyPr/>
          <a:lstStyle/>
          <a:p>
            <a:r>
              <a:t>Title Text</a:t>
            </a:r>
          </a:p>
        </p:txBody>
      </p:sp>
      <p:sp>
        <p:nvSpPr>
          <p:cNvPr id="104" name="Body Level One…"/>
          <p:cNvSpPr txBox="1">
            <a:spLocks noGrp="1"/>
          </p:cNvSpPr>
          <p:nvPr>
            <p:ph type="body" idx="1"/>
          </p:nvPr>
        </p:nvSpPr>
        <p:spPr>
          <a:xfrm>
            <a:off x="457200" y="1481328"/>
            <a:ext cx="8229600" cy="537667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12" name="Title Text"/>
          <p:cNvSpPr txBox="1">
            <a:spLocks noGrp="1"/>
          </p:cNvSpPr>
          <p:nvPr>
            <p:ph type="title"/>
          </p:nvPr>
        </p:nvSpPr>
        <p:spPr>
          <a:xfrm>
            <a:off x="6844013" y="0"/>
            <a:ext cx="1777471" cy="6142041"/>
          </a:xfrm>
          <a:prstGeom prst="rect">
            <a:avLst/>
          </a:prstGeom>
        </p:spPr>
        <p:txBody>
          <a:bodyPr/>
          <a:lstStyle/>
          <a:p>
            <a:r>
              <a:t>Title Text</a:t>
            </a:r>
          </a:p>
        </p:txBody>
      </p:sp>
      <p:sp>
        <p:nvSpPr>
          <p:cNvPr id="113" name="Body Level One…"/>
          <p:cNvSpPr txBox="1">
            <a:spLocks noGrp="1"/>
          </p:cNvSpPr>
          <p:nvPr>
            <p:ph type="body" idx="1"/>
          </p:nvPr>
        </p:nvSpPr>
        <p:spPr>
          <a:xfrm>
            <a:off x="457200" y="274640"/>
            <a:ext cx="6324600" cy="65833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535353"/>
        </a:solidFill>
        <a:effectLst/>
      </p:bgPr>
    </p:bg>
    <p:spTree>
      <p:nvGrpSpPr>
        <p:cNvPr id="1" name=""/>
        <p:cNvGrpSpPr/>
        <p:nvPr/>
      </p:nvGrpSpPr>
      <p:grpSpPr>
        <a:xfrm>
          <a:off x="0" y="0"/>
          <a:ext cx="0" cy="0"/>
          <a:chOff x="0" y="0"/>
          <a:chExt cx="0" cy="0"/>
        </a:xfrm>
      </p:grpSpPr>
      <p:sp>
        <p:nvSpPr>
          <p:cNvPr id="39" name="Chevron"/>
          <p:cNvSpPr/>
          <p:nvPr/>
        </p:nvSpPr>
        <p:spPr>
          <a:xfrm>
            <a:off x="3636962" y="3005138"/>
            <a:ext cx="182563" cy="228601"/>
          </a:xfrm>
          <a:prstGeom prst="chevron">
            <a:avLst>
              <a:gd name="adj" fmla="val 50000"/>
            </a:avLst>
          </a:prstGeom>
          <a:gradFill>
            <a:gsLst>
              <a:gs pos="0">
                <a:srgbClr val="1589A6"/>
              </a:gs>
              <a:gs pos="72000">
                <a:srgbClr val="4EB8DA"/>
              </a:gs>
              <a:gs pos="100000">
                <a:srgbClr val="7DC3DD"/>
              </a:gs>
            </a:gsLst>
            <a:lin ang="16200000"/>
          </a:gradFill>
          <a:ln w="3175" cap="rnd">
            <a:solidFill>
              <a:srgbClr val="21768B"/>
            </a:solidFill>
            <a:bevel/>
          </a:ln>
          <a:effectLst>
            <a:outerShdw blurRad="50800" dist="25400" dir="5400000" rotWithShape="0">
              <a:srgbClr val="000000">
                <a:alpha val="46000"/>
              </a:srgbClr>
            </a:outerShdw>
          </a:effectLst>
        </p:spPr>
        <p:txBody>
          <a:bodyPr lIns="45719" rIns="45719" anchor="ctr"/>
          <a:lstStyle/>
          <a:p>
            <a:pPr>
              <a:defRPr>
                <a:solidFill>
                  <a:srgbClr val="FFFFFF"/>
                </a:solidFill>
              </a:defRPr>
            </a:pPr>
            <a:endParaRPr/>
          </a:p>
        </p:txBody>
      </p:sp>
      <p:sp>
        <p:nvSpPr>
          <p:cNvPr id="40" name="Chevron"/>
          <p:cNvSpPr/>
          <p:nvPr/>
        </p:nvSpPr>
        <p:spPr>
          <a:xfrm>
            <a:off x="3449637" y="3005138"/>
            <a:ext cx="184151" cy="228601"/>
          </a:xfrm>
          <a:prstGeom prst="chevron">
            <a:avLst>
              <a:gd name="adj" fmla="val 50000"/>
            </a:avLst>
          </a:prstGeom>
          <a:gradFill>
            <a:gsLst>
              <a:gs pos="0">
                <a:srgbClr val="1589A6"/>
              </a:gs>
              <a:gs pos="72000">
                <a:srgbClr val="4EB8DA"/>
              </a:gs>
              <a:gs pos="100000">
                <a:srgbClr val="7DC3DD"/>
              </a:gs>
            </a:gsLst>
            <a:lin ang="16200000"/>
          </a:gradFill>
          <a:ln w="3175" cap="rnd">
            <a:solidFill>
              <a:srgbClr val="21768B"/>
            </a:solidFill>
            <a:bevel/>
          </a:ln>
          <a:effectLst>
            <a:outerShdw blurRad="50800" dist="25400" dir="5400000" rotWithShape="0">
              <a:srgbClr val="000000">
                <a:alpha val="46000"/>
              </a:srgbClr>
            </a:outerShdw>
          </a:effectLst>
        </p:spPr>
        <p:txBody>
          <a:bodyPr lIns="45719" rIns="45719" anchor="ctr"/>
          <a:lstStyle/>
          <a:p>
            <a:pPr>
              <a:defRPr>
                <a:solidFill>
                  <a:srgbClr val="FFFFFF"/>
                </a:solidFill>
              </a:defRPr>
            </a:pPr>
            <a:endParaRPr/>
          </a:p>
        </p:txBody>
      </p:sp>
      <p:sp>
        <p:nvSpPr>
          <p:cNvPr id="41" name="Title Text"/>
          <p:cNvSpPr txBox="1">
            <a:spLocks noGrp="1"/>
          </p:cNvSpPr>
          <p:nvPr>
            <p:ph type="title"/>
          </p:nvPr>
        </p:nvSpPr>
        <p:spPr>
          <a:xfrm>
            <a:off x="722376" y="0"/>
            <a:ext cx="7772401" cy="2888513"/>
          </a:xfrm>
          <a:prstGeom prst="rect">
            <a:avLst/>
          </a:prstGeom>
        </p:spPr>
        <p:txBody>
          <a:bodyPr anchor="b"/>
          <a:lstStyle>
            <a:lvl1pPr algn="r">
              <a:defRPr sz="4800">
                <a:solidFill>
                  <a:srgbClr val="DEF5FA"/>
                </a:solidFill>
              </a:defRPr>
            </a:lvl1pPr>
          </a:lstStyle>
          <a:p>
            <a:r>
              <a:t>Title Text</a:t>
            </a:r>
          </a:p>
        </p:txBody>
      </p:sp>
      <p:sp>
        <p:nvSpPr>
          <p:cNvPr id="42" name="Body Level One…"/>
          <p:cNvSpPr txBox="1">
            <a:spLocks noGrp="1"/>
          </p:cNvSpPr>
          <p:nvPr>
            <p:ph type="body" sz="half" idx="1"/>
          </p:nvPr>
        </p:nvSpPr>
        <p:spPr>
          <a:xfrm>
            <a:off x="3922712" y="2931711"/>
            <a:ext cx="4572001" cy="3169389"/>
          </a:xfrm>
          <a:prstGeom prst="rect">
            <a:avLst/>
          </a:prstGeom>
        </p:spPr>
        <p:txBody>
          <a:bodyPr/>
          <a:lstStyle>
            <a:lvl1pPr marL="0" indent="0">
              <a:buClrTx/>
              <a:buSzTx/>
              <a:buNone/>
              <a:defRPr sz="2300"/>
            </a:lvl1pPr>
            <a:lvl2pPr marL="0" indent="392112">
              <a:buClrTx/>
              <a:buSzTx/>
              <a:buNone/>
              <a:defRPr sz="2300"/>
            </a:lvl2pPr>
            <a:lvl3pPr marL="0" indent="630237">
              <a:buClrTx/>
              <a:buSzTx/>
              <a:buNone/>
              <a:defRPr sz="2300"/>
            </a:lvl3pPr>
            <a:lvl4pPr marL="0" indent="914400">
              <a:buClrTx/>
              <a:buSzTx/>
              <a:buNone/>
              <a:defRPr sz="2300"/>
            </a:lvl4pPr>
            <a:lvl5pPr marL="0" indent="1143000">
              <a:buClrTx/>
              <a:buSzTx/>
              <a:buNone/>
              <a:defRPr sz="23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bg>
      <p:bgPr>
        <a:solidFill>
          <a:srgbClr val="535353"/>
        </a:solidFill>
        <a:effectLst/>
      </p:bgPr>
    </p:bg>
    <p:spTree>
      <p:nvGrpSpPr>
        <p:cNvPr id="1" name=""/>
        <p:cNvGrpSpPr/>
        <p:nvPr/>
      </p:nvGrpSpPr>
      <p:grpSpPr>
        <a:xfrm>
          <a:off x="0" y="0"/>
          <a:ext cx="0" cy="0"/>
          <a:chOff x="0" y="0"/>
          <a:chExt cx="0" cy="0"/>
        </a:xfrm>
      </p:grpSpPr>
      <p:sp>
        <p:nvSpPr>
          <p:cNvPr id="50" name="Body Level One…"/>
          <p:cNvSpPr txBox="1">
            <a:spLocks noGrp="1"/>
          </p:cNvSpPr>
          <p:nvPr>
            <p:ph type="body" sz="half" idx="1"/>
          </p:nvPr>
        </p:nvSpPr>
        <p:spPr>
          <a:xfrm>
            <a:off x="457200" y="1481327"/>
            <a:ext cx="4038600" cy="5376674"/>
          </a:xfrm>
          <a:prstGeom prst="rect">
            <a:avLst/>
          </a:prstGeom>
        </p:spPr>
        <p:txBody>
          <a:bodyPr/>
          <a:lstStyle>
            <a:lvl1pPr marL="365125" indent="-255588">
              <a:defRPr sz="2800"/>
            </a:lvl1pPr>
            <a:lvl2pPr marL="658812" indent="-266700">
              <a:defRPr sz="2800"/>
            </a:lvl2pPr>
            <a:lvl3pPr marL="950277" indent="-320039">
              <a:defRPr sz="2800"/>
            </a:lvl3pPr>
            <a:lvl4pPr marL="1270000" indent="-355600">
              <a:defRPr sz="2800"/>
            </a:lvl4pPr>
            <a:lvl5pPr marL="1498600" indent="-355600">
              <a:defRPr sz="2800"/>
            </a:lvl5pPr>
          </a:lstStyle>
          <a:p>
            <a:r>
              <a:t>Body Level One</a:t>
            </a:r>
          </a:p>
          <a:p>
            <a:pPr lvl="1"/>
            <a:r>
              <a:t>Body Level Two</a:t>
            </a:r>
          </a:p>
          <a:p>
            <a:pPr lvl="2"/>
            <a:r>
              <a:t>Body Level Three</a:t>
            </a:r>
          </a:p>
          <a:p>
            <a:pPr lvl="3"/>
            <a:r>
              <a:t>Body Level Four</a:t>
            </a:r>
          </a:p>
          <a:p>
            <a:pPr lvl="4"/>
            <a:r>
              <a:t>Body Level Five</a:t>
            </a:r>
          </a:p>
        </p:txBody>
      </p:sp>
      <p:sp>
        <p:nvSpPr>
          <p:cNvPr id="51" name="Title Text"/>
          <p:cNvSpPr txBox="1">
            <a:spLocks noGrp="1"/>
          </p:cNvSpPr>
          <p:nvPr>
            <p:ph type="title"/>
          </p:nvPr>
        </p:nvSpPr>
        <p:spPr>
          <a:xfrm>
            <a:off x="457200" y="210948"/>
            <a:ext cx="8229600" cy="1270381"/>
          </a:xfrm>
          <a:prstGeom prst="rect">
            <a:avLst/>
          </a:prstGeom>
        </p:spPr>
        <p:txBody>
          <a:bodyPr/>
          <a:lstStyle>
            <a:lvl1pPr>
              <a:defRPr>
                <a:solidFill>
                  <a:srgbClr val="DEF5FA"/>
                </a:solidFill>
              </a:defRPr>
            </a:lvl1pPr>
          </a:lstStyle>
          <a:p>
            <a:r>
              <a:t>Title Text</a:t>
            </a:r>
          </a:p>
        </p:txBody>
      </p:sp>
      <p:sp>
        <p:nvSpPr>
          <p:cNvPr id="5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9" name="Title Text"/>
          <p:cNvSpPr txBox="1">
            <a:spLocks noGrp="1"/>
          </p:cNvSpPr>
          <p:nvPr>
            <p:ph type="title"/>
          </p:nvPr>
        </p:nvSpPr>
        <p:spPr>
          <a:xfrm>
            <a:off x="457200" y="0"/>
            <a:ext cx="8229600" cy="1689100"/>
          </a:xfrm>
          <a:prstGeom prst="rect">
            <a:avLst/>
          </a:prstGeom>
        </p:spPr>
        <p:txBody>
          <a:bodyPr/>
          <a:lstStyle/>
          <a:p>
            <a:r>
              <a:t>Title Text</a:t>
            </a:r>
          </a:p>
        </p:txBody>
      </p:sp>
      <p:sp>
        <p:nvSpPr>
          <p:cNvPr id="60" name="Body Level One…"/>
          <p:cNvSpPr txBox="1">
            <a:spLocks noGrp="1"/>
          </p:cNvSpPr>
          <p:nvPr>
            <p:ph type="body" sz="quarter" idx="1"/>
          </p:nvPr>
        </p:nvSpPr>
        <p:spPr>
          <a:xfrm>
            <a:off x="457200" y="4724400"/>
            <a:ext cx="4040188" cy="2133600"/>
          </a:xfrm>
          <a:prstGeom prst="rect">
            <a:avLst/>
          </a:prstGeom>
          <a:solidFill>
            <a:schemeClr val="accent1"/>
          </a:solidFill>
          <a:ln w="9652">
            <a:solidFill>
              <a:schemeClr val="accent1"/>
            </a:solidFill>
            <a:miter lim="800000"/>
          </a:ln>
        </p:spPr>
        <p:txBody>
          <a:bodyPr anchor="ctr"/>
          <a:lstStyle>
            <a:lvl1pPr marL="0" indent="0">
              <a:buClrTx/>
              <a:buSzTx/>
              <a:buNone/>
              <a:defRPr sz="2400"/>
            </a:lvl1pPr>
            <a:lvl2pPr marL="0" indent="392112">
              <a:buClrTx/>
              <a:buSzTx/>
              <a:buNone/>
              <a:defRPr sz="2400"/>
            </a:lvl2pPr>
            <a:lvl3pPr marL="0" indent="630237">
              <a:buClrTx/>
              <a:buSzTx/>
              <a:buNone/>
              <a:defRPr sz="2400"/>
            </a:lvl3pPr>
            <a:lvl4pPr marL="0" indent="914400">
              <a:buClrTx/>
              <a:buSzTx/>
              <a:buNone/>
              <a:defRPr sz="2400"/>
            </a:lvl4pPr>
            <a:lvl5pPr marL="0" indent="1143000">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bg>
      <p:bgPr>
        <a:solidFill>
          <a:srgbClr val="535353"/>
        </a:solidFill>
        <a:effectLst/>
      </p:bgPr>
    </p:bg>
    <p:spTree>
      <p:nvGrpSpPr>
        <p:cNvPr id="1" name=""/>
        <p:cNvGrpSpPr/>
        <p:nvPr/>
      </p:nvGrpSpPr>
      <p:grpSpPr>
        <a:xfrm>
          <a:off x="0" y="0"/>
          <a:ext cx="0" cy="0"/>
          <a:chOff x="0" y="0"/>
          <a:chExt cx="0" cy="0"/>
        </a:xfrm>
      </p:grpSpPr>
      <p:sp>
        <p:nvSpPr>
          <p:cNvPr id="68" name="Title Text"/>
          <p:cNvSpPr txBox="1">
            <a:spLocks noGrp="1"/>
          </p:cNvSpPr>
          <p:nvPr>
            <p:ph type="title"/>
          </p:nvPr>
        </p:nvSpPr>
        <p:spPr>
          <a:xfrm>
            <a:off x="457200" y="92076"/>
            <a:ext cx="8229600" cy="1508125"/>
          </a:xfrm>
          <a:prstGeom prst="rect">
            <a:avLst/>
          </a:prstGeom>
        </p:spPr>
        <p:txBody>
          <a:bodyPr/>
          <a:lstStyle>
            <a:lvl1pPr>
              <a:defRPr>
                <a:solidFill>
                  <a:srgbClr val="DEF5FA"/>
                </a:solidFill>
              </a:defRPr>
            </a:lvl1pPr>
          </a:lstStyle>
          <a:p>
            <a:r>
              <a:t>Title Text</a:t>
            </a:r>
          </a:p>
        </p:txBody>
      </p:sp>
      <p:sp>
        <p:nvSpPr>
          <p:cNvPr id="6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3" name="Title Text"/>
          <p:cNvSpPr txBox="1">
            <a:spLocks noGrp="1"/>
          </p:cNvSpPr>
          <p:nvPr>
            <p:ph type="title"/>
          </p:nvPr>
        </p:nvSpPr>
        <p:spPr>
          <a:xfrm>
            <a:off x="914400" y="4876800"/>
            <a:ext cx="7481776" cy="478302"/>
          </a:xfrm>
          <a:prstGeom prst="rect">
            <a:avLst/>
          </a:prstGeom>
        </p:spPr>
        <p:txBody>
          <a:bodyPr anchor="t">
            <a:noAutofit/>
          </a:bodyPr>
          <a:lstStyle>
            <a:lvl1pPr algn="r">
              <a:defRPr sz="2500">
                <a:solidFill>
                  <a:schemeClr val="accent1"/>
                </a:solidFill>
              </a:defRPr>
            </a:lvl1pPr>
          </a:lstStyle>
          <a:p>
            <a:pPr>
              <a:defRPr>
                <a:effectLst/>
              </a:defRPr>
            </a:pPr>
            <a:r>
              <a:t>Title Text</a:t>
            </a:r>
          </a:p>
        </p:txBody>
      </p:sp>
      <p:sp>
        <p:nvSpPr>
          <p:cNvPr id="84" name="Body Level One…"/>
          <p:cNvSpPr txBox="1">
            <a:spLocks noGrp="1"/>
          </p:cNvSpPr>
          <p:nvPr>
            <p:ph type="body" sz="quarter" idx="1"/>
          </p:nvPr>
        </p:nvSpPr>
        <p:spPr>
          <a:xfrm>
            <a:off x="4419600" y="5355101"/>
            <a:ext cx="3974592" cy="1502899"/>
          </a:xfrm>
          <a:prstGeom prst="rect">
            <a:avLst/>
          </a:prstGeom>
        </p:spPr>
        <p:txBody>
          <a:bodyPr/>
          <a:lstStyle>
            <a:lvl1pPr marL="0" indent="0" algn="r">
              <a:buClrTx/>
              <a:buSzTx/>
              <a:buNone/>
              <a:defRPr sz="1600">
                <a:solidFill>
                  <a:srgbClr val="000000"/>
                </a:solidFill>
              </a:defRPr>
            </a:lvl1pPr>
            <a:lvl2pPr marL="0" indent="392112" algn="r">
              <a:buClrTx/>
              <a:buSzTx/>
              <a:buNone/>
              <a:defRPr sz="1600">
                <a:solidFill>
                  <a:srgbClr val="000000"/>
                </a:solidFill>
              </a:defRPr>
            </a:lvl2pPr>
            <a:lvl3pPr marL="0" indent="630237" algn="r">
              <a:buClrTx/>
              <a:buSzTx/>
              <a:buNone/>
              <a:defRPr sz="1600">
                <a:solidFill>
                  <a:srgbClr val="000000"/>
                </a:solidFill>
              </a:defRPr>
            </a:lvl3pPr>
            <a:lvl4pPr marL="0" indent="914400" algn="r">
              <a:buClrTx/>
              <a:buSzTx/>
              <a:buNone/>
              <a:defRPr sz="1600">
                <a:solidFill>
                  <a:srgbClr val="000000"/>
                </a:solidFill>
              </a:defRPr>
            </a:lvl4pPr>
            <a:lvl5pPr marL="0" indent="1143000" algn="r">
              <a:buClrTx/>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535353"/>
        </a:solidFill>
        <a:effectLst/>
      </p:bgPr>
    </p:bg>
    <p:spTree>
      <p:nvGrpSpPr>
        <p:cNvPr id="1" name=""/>
        <p:cNvGrpSpPr/>
        <p:nvPr/>
      </p:nvGrpSpPr>
      <p:grpSpPr>
        <a:xfrm>
          <a:off x="0" y="0"/>
          <a:ext cx="0" cy="0"/>
          <a:chOff x="0" y="0"/>
          <a:chExt cx="0" cy="0"/>
        </a:xfrm>
      </p:grpSpPr>
      <p:sp>
        <p:nvSpPr>
          <p:cNvPr id="92" name="Chevron"/>
          <p:cNvSpPr/>
          <p:nvPr/>
        </p:nvSpPr>
        <p:spPr>
          <a:xfrm>
            <a:off x="8664575" y="4987925"/>
            <a:ext cx="182563" cy="228600"/>
          </a:xfrm>
          <a:prstGeom prst="chevron">
            <a:avLst>
              <a:gd name="adj" fmla="val 50000"/>
            </a:avLst>
          </a:prstGeom>
          <a:gradFill>
            <a:gsLst>
              <a:gs pos="0">
                <a:srgbClr val="1589A6"/>
              </a:gs>
              <a:gs pos="72000">
                <a:srgbClr val="4EB8DA"/>
              </a:gs>
              <a:gs pos="100000">
                <a:srgbClr val="7DC3DD"/>
              </a:gs>
            </a:gsLst>
            <a:lin ang="16200000"/>
          </a:gradFill>
          <a:ln w="3175" cap="rnd">
            <a:solidFill>
              <a:srgbClr val="21768B"/>
            </a:solidFill>
            <a:bevel/>
          </a:ln>
          <a:effectLst>
            <a:outerShdw blurRad="50800" dist="25400" dir="5400000" rotWithShape="0">
              <a:srgbClr val="000000">
                <a:alpha val="46000"/>
              </a:srgbClr>
            </a:outerShdw>
          </a:effectLst>
        </p:spPr>
        <p:txBody>
          <a:bodyPr lIns="45719" rIns="45719" anchor="ctr"/>
          <a:lstStyle/>
          <a:p>
            <a:pPr>
              <a:defRPr>
                <a:solidFill>
                  <a:srgbClr val="FFFFFF"/>
                </a:solidFill>
              </a:defRPr>
            </a:pPr>
            <a:endParaRPr/>
          </a:p>
        </p:txBody>
      </p:sp>
      <p:sp>
        <p:nvSpPr>
          <p:cNvPr id="93" name="Chevron"/>
          <p:cNvSpPr/>
          <p:nvPr/>
        </p:nvSpPr>
        <p:spPr>
          <a:xfrm>
            <a:off x="8477250" y="4987925"/>
            <a:ext cx="182563" cy="228600"/>
          </a:xfrm>
          <a:prstGeom prst="chevron">
            <a:avLst>
              <a:gd name="adj" fmla="val 50000"/>
            </a:avLst>
          </a:prstGeom>
          <a:gradFill>
            <a:gsLst>
              <a:gs pos="0">
                <a:srgbClr val="1589A6"/>
              </a:gs>
              <a:gs pos="72000">
                <a:srgbClr val="4EB8DA"/>
              </a:gs>
              <a:gs pos="100000">
                <a:srgbClr val="7DC3DD"/>
              </a:gs>
            </a:gsLst>
            <a:lin ang="16200000"/>
          </a:gradFill>
          <a:ln w="3175" cap="rnd">
            <a:solidFill>
              <a:srgbClr val="21768B"/>
            </a:solidFill>
            <a:bevel/>
          </a:ln>
          <a:effectLst>
            <a:outerShdw blurRad="50800" dist="25400" dir="5400000" rotWithShape="0">
              <a:srgbClr val="000000">
                <a:alpha val="46000"/>
              </a:srgbClr>
            </a:outerShdw>
          </a:effectLst>
        </p:spPr>
        <p:txBody>
          <a:bodyPr lIns="45719" rIns="45719" anchor="ctr"/>
          <a:lstStyle/>
          <a:p>
            <a:pPr>
              <a:defRPr>
                <a:solidFill>
                  <a:srgbClr val="FFFFFF"/>
                </a:solidFill>
              </a:defRPr>
            </a:pPr>
            <a:endParaRPr/>
          </a:p>
        </p:txBody>
      </p:sp>
      <p:sp>
        <p:nvSpPr>
          <p:cNvPr id="94" name="Body Level One…"/>
          <p:cNvSpPr txBox="1">
            <a:spLocks noGrp="1"/>
          </p:cNvSpPr>
          <p:nvPr>
            <p:ph type="body" sz="quarter" idx="1"/>
          </p:nvPr>
        </p:nvSpPr>
        <p:spPr>
          <a:xfrm>
            <a:off x="1141231" y="5443401"/>
            <a:ext cx="7162801" cy="1414599"/>
          </a:xfrm>
          <a:prstGeom prst="rect">
            <a:avLst/>
          </a:prstGeom>
        </p:spPr>
        <p:txBody>
          <a:bodyPr lIns="0" tIns="0" rIns="0" bIns="0"/>
          <a:lstStyle>
            <a:lvl1pPr marL="0" marR="18288" indent="0" algn="r">
              <a:buClrTx/>
              <a:buSzTx/>
              <a:buNone/>
              <a:defRPr sz="1400"/>
            </a:lvl1pPr>
            <a:lvl2pPr marL="658812" marR="18288" indent="-266700" algn="r">
              <a:buClrTx/>
              <a:defRPr sz="1400"/>
            </a:lvl2pPr>
            <a:lvl3pPr marL="950277" marR="18288" indent="-320039" algn="r">
              <a:buClrTx/>
              <a:defRPr sz="1400"/>
            </a:lvl3pPr>
            <a:lvl4pPr marL="1270000" marR="18288" indent="-355600" algn="r">
              <a:buClrTx/>
              <a:defRPr sz="1400"/>
            </a:lvl4pPr>
            <a:lvl5pPr marL="1498600" marR="18288" indent="-355600" algn="r">
              <a:buClrTx/>
              <a:defRPr sz="1400"/>
            </a:lvl5pPr>
          </a:lstStyle>
          <a:p>
            <a:r>
              <a:t>Body Level One</a:t>
            </a:r>
          </a:p>
          <a:p>
            <a:pPr lvl="1"/>
            <a:r>
              <a:t>Body Level Two</a:t>
            </a:r>
          </a:p>
          <a:p>
            <a:pPr lvl="2"/>
            <a:r>
              <a:t>Body Level Three</a:t>
            </a:r>
          </a:p>
          <a:p>
            <a:pPr lvl="3"/>
            <a:r>
              <a:t>Body Level Four</a:t>
            </a:r>
          </a:p>
          <a:p>
            <a:pPr lvl="4"/>
            <a:r>
              <a:t>Body Level Five</a:t>
            </a:r>
          </a:p>
        </p:txBody>
      </p:sp>
      <p:sp>
        <p:nvSpPr>
          <p:cNvPr id="95" name="Title Text"/>
          <p:cNvSpPr txBox="1">
            <a:spLocks noGrp="1"/>
          </p:cNvSpPr>
          <p:nvPr>
            <p:ph type="title"/>
          </p:nvPr>
        </p:nvSpPr>
        <p:spPr>
          <a:xfrm>
            <a:off x="228600" y="4865122"/>
            <a:ext cx="8075432" cy="578280"/>
          </a:xfrm>
          <a:prstGeom prst="rect">
            <a:avLst/>
          </a:prstGeom>
        </p:spPr>
        <p:txBody>
          <a:bodyPr anchor="t"/>
          <a:lstStyle>
            <a:lvl1pPr algn="r">
              <a:defRPr sz="3000">
                <a:solidFill>
                  <a:schemeClr val="accent1"/>
                </a:solidFill>
                <a:effectLst>
                  <a:outerShdw blurRad="50800" dist="25000" dir="5400000" rotWithShape="0">
                    <a:srgbClr val="000000">
                      <a:alpha val="45000"/>
                    </a:srgbClr>
                  </a:outerShdw>
                </a:effectLst>
              </a:defRPr>
            </a:lvl1pPr>
          </a:lstStyle>
          <a:p>
            <a:r>
              <a:t>Title Text</a:t>
            </a:r>
          </a:p>
        </p:txBody>
      </p:sp>
      <p:sp>
        <p:nvSpPr>
          <p:cNvPr id="9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a:off x="498796" y="5945106"/>
            <a:ext cx="4940701" cy="921030"/>
          </a:xfrm>
          <a:custGeom>
            <a:avLst/>
            <a:gdLst/>
            <a:ahLst/>
            <a:cxnLst>
              <a:cxn ang="0">
                <a:pos x="wd2" y="hd2"/>
              </a:cxn>
              <a:cxn ang="5400000">
                <a:pos x="wd2" y="hd2"/>
              </a:cxn>
              <a:cxn ang="10800000">
                <a:pos x="wd2" y="hd2"/>
              </a:cxn>
              <a:cxn ang="16200000">
                <a:pos x="wd2" y="hd2"/>
              </a:cxn>
            </a:cxnLst>
            <a:rect l="0" t="0" r="r" b="b"/>
            <a:pathLst>
              <a:path w="21600" h="21600" extrusionOk="0">
                <a:moveTo>
                  <a:pt x="0" y="128"/>
                </a:moveTo>
                <a:lnTo>
                  <a:pt x="21600" y="21600"/>
                </a:lnTo>
                <a:lnTo>
                  <a:pt x="16039" y="21600"/>
                </a:lnTo>
                <a:lnTo>
                  <a:pt x="3" y="0"/>
                </a:lnTo>
              </a:path>
            </a:pathLst>
          </a:custGeom>
          <a:solidFill>
            <a:srgbClr val="9DCADC">
              <a:alpha val="40000"/>
            </a:srgbClr>
          </a:solidFill>
          <a:ln w="12700">
            <a:miter lim="400000"/>
          </a:ln>
        </p:spPr>
        <p:txBody>
          <a:bodyPr lIns="45719" rIns="45719"/>
          <a:lstStyle/>
          <a:p>
            <a:endParaRPr/>
          </a:p>
        </p:txBody>
      </p:sp>
      <p:sp>
        <p:nvSpPr>
          <p:cNvPr id="3" name="Line"/>
          <p:cNvSpPr/>
          <p:nvPr/>
        </p:nvSpPr>
        <p:spPr>
          <a:xfrm>
            <a:off x="485310" y="5938837"/>
            <a:ext cx="3690511" cy="933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490"/>
                </a:lnTo>
                <a:lnTo>
                  <a:pt x="17057" y="21600"/>
                </a:lnTo>
                <a:lnTo>
                  <a:pt x="46" y="147"/>
                </a:lnTo>
              </a:path>
            </a:pathLst>
          </a:custGeom>
          <a:solidFill>
            <a:srgbClr val="000000"/>
          </a:solidFill>
          <a:ln w="12700">
            <a:miter lim="400000"/>
          </a:ln>
        </p:spPr>
        <p:txBody>
          <a:bodyPr lIns="45719" rIns="45719"/>
          <a:lstStyle/>
          <a:p>
            <a:endParaRPr/>
          </a:p>
        </p:txBody>
      </p:sp>
      <p:sp>
        <p:nvSpPr>
          <p:cNvPr id="4" name="Triangle"/>
          <p:cNvSpPr/>
          <p:nvPr/>
        </p:nvSpPr>
        <p:spPr>
          <a:xfrm>
            <a:off x="-6043" y="5791253"/>
            <a:ext cx="3402316" cy="10808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blipFill>
            <a:blip r:embed="rId13"/>
          </a:blipFill>
          <a:ln w="12700">
            <a:miter lim="400000"/>
          </a:ln>
        </p:spPr>
        <p:txBody>
          <a:bodyPr lIns="45719" rIns="45719" anchor="ctr"/>
          <a:lstStyle/>
          <a:p>
            <a:pPr algn="ctr">
              <a:defRPr>
                <a:solidFill>
                  <a:srgbClr val="FFFFFF"/>
                </a:solidFill>
              </a:defRPr>
            </a:pPr>
            <a:endParaRPr/>
          </a:p>
        </p:txBody>
      </p:sp>
      <p:sp>
        <p:nvSpPr>
          <p:cNvPr id="5" name="Line"/>
          <p:cNvSpPr/>
          <p:nvPr/>
        </p:nvSpPr>
        <p:spPr>
          <a:xfrm>
            <a:off x="-9238" y="5787737"/>
            <a:ext cx="3405511" cy="1084384"/>
          </a:xfrm>
          <a:prstGeom prst="line">
            <a:avLst/>
          </a:prstGeom>
          <a:ln w="12065">
            <a:solidFill>
              <a:srgbClr val="5699AD"/>
            </a:solidFill>
            <a:miter/>
          </a:ln>
        </p:spPr>
        <p:txBody>
          <a:bodyPr lIns="45719" rIns="45719"/>
          <a:lstStyle/>
          <a:p>
            <a:pPr defTabSz="457200">
              <a:lnSpc>
                <a:spcPts val="4000"/>
              </a:lnSpc>
              <a:defRPr sz="1700">
                <a:solidFill>
                  <a:srgbClr val="222222"/>
                </a:solidFill>
                <a:latin typeface="+mn-lt"/>
                <a:ea typeface="+mn-ea"/>
                <a:cs typeface="+mn-cs"/>
                <a:sym typeface="Helvetica Neue"/>
              </a:defRPr>
            </a:pPr>
            <a:endParaRPr/>
          </a:p>
        </p:txBody>
      </p:sp>
      <p:sp>
        <p:nvSpPr>
          <p:cNvPr id="6" name="Body Level One…"/>
          <p:cNvSpPr txBox="1">
            <a:spLocks noGrp="1"/>
          </p:cNvSpPr>
          <p:nvPr>
            <p:ph type="body" idx="1"/>
          </p:nvPr>
        </p:nvSpPr>
        <p:spPr>
          <a:xfrm>
            <a:off x="457200" y="1481137"/>
            <a:ext cx="8229600" cy="5376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7" name="Title Text"/>
          <p:cNvSpPr txBox="1">
            <a:spLocks noGrp="1"/>
          </p:cNvSpPr>
          <p:nvPr>
            <p:ph type="title"/>
          </p:nvPr>
        </p:nvSpPr>
        <p:spPr>
          <a:xfrm>
            <a:off x="457200" y="211138"/>
            <a:ext cx="8229600" cy="1270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8" name="Slide Number"/>
          <p:cNvSpPr txBox="1">
            <a:spLocks noGrp="1"/>
          </p:cNvSpPr>
          <p:nvPr>
            <p:ph type="sldNum" sz="quarter" idx="2"/>
          </p:nvPr>
        </p:nvSpPr>
        <p:spPr>
          <a:xfrm>
            <a:off x="8647113" y="6491922"/>
            <a:ext cx="366713" cy="281941"/>
          </a:xfrm>
          <a:prstGeom prst="rect">
            <a:avLst/>
          </a:prstGeom>
          <a:ln w="12700">
            <a:miter lim="400000"/>
          </a:ln>
        </p:spPr>
        <p:txBody>
          <a:bodyPr lIns="45719" rIns="45719" anchor="b">
            <a:spAutoFit/>
          </a:bodyPr>
          <a:lstStyle>
            <a:lvl1pPr algn="r">
              <a:defRPr sz="10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464646"/>
          </a:solidFill>
          <a:effectLst>
            <a:outerShdw blurRad="38100" dist="25400" dir="5400000" rotWithShape="0">
              <a:srgbClr val="000000">
                <a:alpha val="25000"/>
              </a:srgbClr>
            </a:outerShdw>
          </a:effectLst>
          <a:uFillTx/>
          <a:latin typeface="Lucida Sans Unicode"/>
          <a:ea typeface="Lucida Sans Unicode"/>
          <a:cs typeface="Lucida Sans Unicode"/>
          <a:sym typeface="Lucida Sans Unicode"/>
        </a:defRPr>
      </a:lvl1pPr>
      <a:lvl2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464646"/>
          </a:solidFill>
          <a:effectLst>
            <a:outerShdw blurRad="38100" dist="25400" dir="5400000" rotWithShape="0">
              <a:srgbClr val="000000">
                <a:alpha val="25000"/>
              </a:srgbClr>
            </a:outerShdw>
          </a:effectLst>
          <a:uFillTx/>
          <a:latin typeface="Lucida Sans Unicode"/>
          <a:ea typeface="Lucida Sans Unicode"/>
          <a:cs typeface="Lucida Sans Unicode"/>
          <a:sym typeface="Lucida Sans Unicode"/>
        </a:defRPr>
      </a:lvl2pPr>
      <a:lvl3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464646"/>
          </a:solidFill>
          <a:effectLst>
            <a:outerShdw blurRad="38100" dist="25400" dir="5400000" rotWithShape="0">
              <a:srgbClr val="000000">
                <a:alpha val="25000"/>
              </a:srgbClr>
            </a:outerShdw>
          </a:effectLst>
          <a:uFillTx/>
          <a:latin typeface="Lucida Sans Unicode"/>
          <a:ea typeface="Lucida Sans Unicode"/>
          <a:cs typeface="Lucida Sans Unicode"/>
          <a:sym typeface="Lucida Sans Unicode"/>
        </a:defRPr>
      </a:lvl3pPr>
      <a:lvl4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464646"/>
          </a:solidFill>
          <a:effectLst>
            <a:outerShdw blurRad="38100" dist="25400" dir="5400000" rotWithShape="0">
              <a:srgbClr val="000000">
                <a:alpha val="25000"/>
              </a:srgbClr>
            </a:outerShdw>
          </a:effectLst>
          <a:uFillTx/>
          <a:latin typeface="Lucida Sans Unicode"/>
          <a:ea typeface="Lucida Sans Unicode"/>
          <a:cs typeface="Lucida Sans Unicode"/>
          <a:sym typeface="Lucida Sans Unicode"/>
        </a:defRPr>
      </a:lvl4pPr>
      <a:lvl5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464646"/>
          </a:solidFill>
          <a:effectLst>
            <a:outerShdw blurRad="38100" dist="25400" dir="5400000" rotWithShape="0">
              <a:srgbClr val="000000">
                <a:alpha val="25000"/>
              </a:srgbClr>
            </a:outerShdw>
          </a:effectLst>
          <a:uFillTx/>
          <a:latin typeface="Lucida Sans Unicode"/>
          <a:ea typeface="Lucida Sans Unicode"/>
          <a:cs typeface="Lucida Sans Unicode"/>
          <a:sym typeface="Lucida Sans Unicode"/>
        </a:defRPr>
      </a:lvl5pPr>
      <a:lvl6pPr marL="0" marR="0" indent="457200" algn="l" defTabSz="914400" rtl="0" latinLnBrk="0">
        <a:lnSpc>
          <a:spcPct val="100000"/>
        </a:lnSpc>
        <a:spcBef>
          <a:spcPts val="0"/>
        </a:spcBef>
        <a:spcAft>
          <a:spcPts val="0"/>
        </a:spcAft>
        <a:buClrTx/>
        <a:buSzTx/>
        <a:buFontTx/>
        <a:buNone/>
        <a:tabLst/>
        <a:defRPr sz="4100" b="0" i="0" u="none" strike="noStrike" cap="none" spc="0" baseline="0">
          <a:solidFill>
            <a:srgbClr val="464646"/>
          </a:solidFill>
          <a:effectLst>
            <a:outerShdw blurRad="38100" dist="25400" dir="5400000" rotWithShape="0">
              <a:srgbClr val="000000">
                <a:alpha val="25000"/>
              </a:srgbClr>
            </a:outerShdw>
          </a:effectLst>
          <a:uFillTx/>
          <a:latin typeface="Lucida Sans Unicode"/>
          <a:ea typeface="Lucida Sans Unicode"/>
          <a:cs typeface="Lucida Sans Unicode"/>
          <a:sym typeface="Lucida Sans Unicode"/>
        </a:defRPr>
      </a:lvl6pPr>
      <a:lvl7pPr marL="0" marR="0" indent="914400" algn="l" defTabSz="914400" rtl="0" latinLnBrk="0">
        <a:lnSpc>
          <a:spcPct val="100000"/>
        </a:lnSpc>
        <a:spcBef>
          <a:spcPts val="0"/>
        </a:spcBef>
        <a:spcAft>
          <a:spcPts val="0"/>
        </a:spcAft>
        <a:buClrTx/>
        <a:buSzTx/>
        <a:buFontTx/>
        <a:buNone/>
        <a:tabLst/>
        <a:defRPr sz="4100" b="0" i="0" u="none" strike="noStrike" cap="none" spc="0" baseline="0">
          <a:solidFill>
            <a:srgbClr val="464646"/>
          </a:solidFill>
          <a:effectLst>
            <a:outerShdw blurRad="38100" dist="25400" dir="5400000" rotWithShape="0">
              <a:srgbClr val="000000">
                <a:alpha val="25000"/>
              </a:srgbClr>
            </a:outerShdw>
          </a:effectLst>
          <a:uFillTx/>
          <a:latin typeface="Lucida Sans Unicode"/>
          <a:ea typeface="Lucida Sans Unicode"/>
          <a:cs typeface="Lucida Sans Unicode"/>
          <a:sym typeface="Lucida Sans Unicode"/>
        </a:defRPr>
      </a:lvl7pPr>
      <a:lvl8pPr marL="0" marR="0" indent="1371600" algn="l" defTabSz="914400" rtl="0" latinLnBrk="0">
        <a:lnSpc>
          <a:spcPct val="100000"/>
        </a:lnSpc>
        <a:spcBef>
          <a:spcPts val="0"/>
        </a:spcBef>
        <a:spcAft>
          <a:spcPts val="0"/>
        </a:spcAft>
        <a:buClrTx/>
        <a:buSzTx/>
        <a:buFontTx/>
        <a:buNone/>
        <a:tabLst/>
        <a:defRPr sz="4100" b="0" i="0" u="none" strike="noStrike" cap="none" spc="0" baseline="0">
          <a:solidFill>
            <a:srgbClr val="464646"/>
          </a:solidFill>
          <a:effectLst>
            <a:outerShdw blurRad="38100" dist="25400" dir="5400000" rotWithShape="0">
              <a:srgbClr val="000000">
                <a:alpha val="25000"/>
              </a:srgbClr>
            </a:outerShdw>
          </a:effectLst>
          <a:uFillTx/>
          <a:latin typeface="Lucida Sans Unicode"/>
          <a:ea typeface="Lucida Sans Unicode"/>
          <a:cs typeface="Lucida Sans Unicode"/>
          <a:sym typeface="Lucida Sans Unicode"/>
        </a:defRPr>
      </a:lvl8pPr>
      <a:lvl9pPr marL="0" marR="0" indent="1828800" algn="l" defTabSz="914400" rtl="0" latinLnBrk="0">
        <a:lnSpc>
          <a:spcPct val="100000"/>
        </a:lnSpc>
        <a:spcBef>
          <a:spcPts val="0"/>
        </a:spcBef>
        <a:spcAft>
          <a:spcPts val="0"/>
        </a:spcAft>
        <a:buClrTx/>
        <a:buSzTx/>
        <a:buFontTx/>
        <a:buNone/>
        <a:tabLst/>
        <a:defRPr sz="4100" b="0" i="0" u="none" strike="noStrike" cap="none" spc="0" baseline="0">
          <a:solidFill>
            <a:srgbClr val="464646"/>
          </a:solidFill>
          <a:effectLst>
            <a:outerShdw blurRad="38100" dist="25400" dir="5400000" rotWithShape="0">
              <a:srgbClr val="000000">
                <a:alpha val="25000"/>
              </a:srgbClr>
            </a:outerShdw>
          </a:effectLst>
          <a:uFillTx/>
          <a:latin typeface="Lucida Sans Unicode"/>
          <a:ea typeface="Lucida Sans Unicode"/>
          <a:cs typeface="Lucida Sans Unicode"/>
          <a:sym typeface="Lucida Sans Unicode"/>
        </a:defRPr>
      </a:lvl9pPr>
    </p:titleStyle>
    <p:bodyStyle>
      <a:lvl1pPr marL="412456" marR="0" indent="-302919" algn="l" defTabSz="914400" rtl="0" latinLnBrk="0">
        <a:lnSpc>
          <a:spcPct val="100000"/>
        </a:lnSpc>
        <a:spcBef>
          <a:spcPts val="400"/>
        </a:spcBef>
        <a:spcAft>
          <a:spcPts val="0"/>
        </a:spcAft>
        <a:buClr>
          <a:schemeClr val="accent1"/>
        </a:buClr>
        <a:buSzPct val="68000"/>
        <a:buFontTx/>
        <a:buChar char=""/>
        <a:tabLst/>
        <a:defRPr sz="3200" b="0" i="0" u="none" strike="noStrike" cap="none" spc="0" baseline="0">
          <a:solidFill>
            <a:srgbClr val="FFFFFF"/>
          </a:solidFill>
          <a:uFillTx/>
          <a:latin typeface="Lucida Sans Unicode"/>
          <a:ea typeface="Lucida Sans Unicode"/>
          <a:cs typeface="Lucida Sans Unicode"/>
          <a:sym typeface="Lucida Sans Unicode"/>
        </a:defRPr>
      </a:lvl1pPr>
      <a:lvl2pPr marL="710165" marR="0" indent="-318052" algn="l" defTabSz="914400" rtl="0" latinLnBrk="0">
        <a:lnSpc>
          <a:spcPct val="100000"/>
        </a:lnSpc>
        <a:spcBef>
          <a:spcPts val="400"/>
        </a:spcBef>
        <a:spcAft>
          <a:spcPts val="0"/>
        </a:spcAft>
        <a:buClr>
          <a:schemeClr val="accent1"/>
        </a:buClr>
        <a:buSzPct val="100000"/>
        <a:buFontTx/>
        <a:buChar char="◦"/>
        <a:tabLst/>
        <a:defRPr sz="3200" b="0" i="0" u="none" strike="noStrike" cap="none" spc="0" baseline="0">
          <a:solidFill>
            <a:srgbClr val="FFFFFF"/>
          </a:solidFill>
          <a:uFillTx/>
          <a:latin typeface="Lucida Sans Unicode"/>
          <a:ea typeface="Lucida Sans Unicode"/>
          <a:cs typeface="Lucida Sans Unicode"/>
          <a:sym typeface="Lucida Sans Unicode"/>
        </a:defRPr>
      </a:lvl2pPr>
      <a:lvl3pPr marL="978580" marR="0" indent="-348342" algn="l" defTabSz="914400" rtl="0" latinLnBrk="0">
        <a:lnSpc>
          <a:spcPct val="100000"/>
        </a:lnSpc>
        <a:spcBef>
          <a:spcPts val="400"/>
        </a:spcBef>
        <a:spcAft>
          <a:spcPts val="0"/>
        </a:spcAft>
        <a:buClr>
          <a:schemeClr val="accent1"/>
        </a:buClr>
        <a:buSzPct val="100000"/>
        <a:buFontTx/>
        <a:buChar char="●"/>
        <a:tabLst/>
        <a:defRPr sz="3200" b="0" i="0" u="none" strike="noStrike" cap="none" spc="0" baseline="0">
          <a:solidFill>
            <a:srgbClr val="FFFFFF"/>
          </a:solidFill>
          <a:uFillTx/>
          <a:latin typeface="Lucida Sans Unicode"/>
          <a:ea typeface="Lucida Sans Unicode"/>
          <a:cs typeface="Lucida Sans Unicode"/>
          <a:sym typeface="Lucida Sans Unicode"/>
        </a:defRPr>
      </a:lvl3pPr>
      <a:lvl4pPr marL="1299410" marR="0" indent="-385010" algn="l" defTabSz="914400" rtl="0" latinLnBrk="0">
        <a:lnSpc>
          <a:spcPct val="100000"/>
        </a:lnSpc>
        <a:spcBef>
          <a:spcPts val="400"/>
        </a:spcBef>
        <a:spcAft>
          <a:spcPts val="0"/>
        </a:spcAft>
        <a:buClr>
          <a:schemeClr val="accent1"/>
        </a:buClr>
        <a:buSzPct val="100000"/>
        <a:buFontTx/>
        <a:buChar char="●"/>
        <a:tabLst/>
        <a:defRPr sz="3200" b="0" i="0" u="none" strike="noStrike" cap="none" spc="0" baseline="0">
          <a:solidFill>
            <a:srgbClr val="FFFFFF"/>
          </a:solidFill>
          <a:uFillTx/>
          <a:latin typeface="Lucida Sans Unicode"/>
          <a:ea typeface="Lucida Sans Unicode"/>
          <a:cs typeface="Lucida Sans Unicode"/>
          <a:sym typeface="Lucida Sans Unicode"/>
        </a:defRPr>
      </a:lvl4pPr>
      <a:lvl5pPr marL="1508760" marR="0" indent="-365760" algn="l" defTabSz="914400" rtl="0" latinLnBrk="0">
        <a:lnSpc>
          <a:spcPct val="100000"/>
        </a:lnSpc>
        <a:spcBef>
          <a:spcPts val="400"/>
        </a:spcBef>
        <a:spcAft>
          <a:spcPts val="0"/>
        </a:spcAft>
        <a:buClr>
          <a:schemeClr val="accent1"/>
        </a:buClr>
        <a:buSzPct val="100000"/>
        <a:buFontTx/>
        <a:buChar char="●"/>
        <a:tabLst/>
        <a:defRPr sz="3200" b="0" i="0" u="none" strike="noStrike" cap="none" spc="0" baseline="0">
          <a:solidFill>
            <a:srgbClr val="FFFFFF"/>
          </a:solidFill>
          <a:uFillTx/>
          <a:latin typeface="Lucida Sans Unicode"/>
          <a:ea typeface="Lucida Sans Unicode"/>
          <a:cs typeface="Lucida Sans Unicode"/>
          <a:sym typeface="Lucida Sans Unicode"/>
        </a:defRPr>
      </a:lvl5pPr>
      <a:lvl6pPr marL="1778000" marR="0" indent="-406400" algn="l" defTabSz="914400" rtl="0" latinLnBrk="0">
        <a:lnSpc>
          <a:spcPct val="100000"/>
        </a:lnSpc>
        <a:spcBef>
          <a:spcPts val="400"/>
        </a:spcBef>
        <a:spcAft>
          <a:spcPts val="0"/>
        </a:spcAft>
        <a:buClr>
          <a:schemeClr val="accent1"/>
        </a:buClr>
        <a:buSzPct val="100000"/>
        <a:buFontTx/>
        <a:buChar char="◾"/>
        <a:tabLst/>
        <a:defRPr sz="3200" b="0" i="0" u="none" strike="noStrike" cap="none" spc="0" baseline="0">
          <a:solidFill>
            <a:srgbClr val="FFFFFF"/>
          </a:solidFill>
          <a:uFillTx/>
          <a:latin typeface="Lucida Sans Unicode"/>
          <a:ea typeface="Lucida Sans Unicode"/>
          <a:cs typeface="Lucida Sans Unicode"/>
          <a:sym typeface="Lucida Sans Unicode"/>
        </a:defRPr>
      </a:lvl6pPr>
      <a:lvl7pPr marL="2057400" marR="0" indent="-457200" algn="l" defTabSz="914400" rtl="0" latinLnBrk="0">
        <a:lnSpc>
          <a:spcPct val="100000"/>
        </a:lnSpc>
        <a:spcBef>
          <a:spcPts val="400"/>
        </a:spcBef>
        <a:spcAft>
          <a:spcPts val="0"/>
        </a:spcAft>
        <a:buClr>
          <a:schemeClr val="accent1"/>
        </a:buClr>
        <a:buSzPct val="100000"/>
        <a:buFontTx/>
        <a:buChar char="◾"/>
        <a:tabLst/>
        <a:defRPr sz="3200" b="0" i="0" u="none" strike="noStrike" cap="none" spc="0" baseline="0">
          <a:solidFill>
            <a:srgbClr val="FFFFFF"/>
          </a:solidFill>
          <a:uFillTx/>
          <a:latin typeface="Lucida Sans Unicode"/>
          <a:ea typeface="Lucida Sans Unicode"/>
          <a:cs typeface="Lucida Sans Unicode"/>
          <a:sym typeface="Lucida Sans Unicode"/>
        </a:defRPr>
      </a:lvl7pPr>
      <a:lvl8pPr marL="2286000" marR="0" indent="-457200" algn="l" defTabSz="914400" rtl="0" latinLnBrk="0">
        <a:lnSpc>
          <a:spcPct val="100000"/>
        </a:lnSpc>
        <a:spcBef>
          <a:spcPts val="400"/>
        </a:spcBef>
        <a:spcAft>
          <a:spcPts val="0"/>
        </a:spcAft>
        <a:buClr>
          <a:schemeClr val="accent1"/>
        </a:buClr>
        <a:buSzPct val="100000"/>
        <a:buFontTx/>
        <a:buChar char="◾"/>
        <a:tabLst/>
        <a:defRPr sz="3200" b="0" i="0" u="none" strike="noStrike" cap="none" spc="0" baseline="0">
          <a:solidFill>
            <a:srgbClr val="FFFFFF"/>
          </a:solidFill>
          <a:uFillTx/>
          <a:latin typeface="Lucida Sans Unicode"/>
          <a:ea typeface="Lucida Sans Unicode"/>
          <a:cs typeface="Lucida Sans Unicode"/>
          <a:sym typeface="Lucida Sans Unicode"/>
        </a:defRPr>
      </a:lvl8pPr>
      <a:lvl9pPr marL="2514600" marR="0" indent="-457200" algn="l" defTabSz="914400" rtl="0" latinLnBrk="0">
        <a:lnSpc>
          <a:spcPct val="100000"/>
        </a:lnSpc>
        <a:spcBef>
          <a:spcPts val="400"/>
        </a:spcBef>
        <a:spcAft>
          <a:spcPts val="0"/>
        </a:spcAft>
        <a:buClr>
          <a:schemeClr val="accent1"/>
        </a:buClr>
        <a:buSzPct val="100000"/>
        <a:buFontTx/>
        <a:buChar char="◾"/>
        <a:tabLst/>
        <a:defRPr sz="3200" b="0" i="0" u="none" strike="noStrike" cap="none" spc="0" baseline="0">
          <a:solidFill>
            <a:srgbClr val="FFFFFF"/>
          </a:solidFill>
          <a:uFillTx/>
          <a:latin typeface="Lucida Sans Unicode"/>
          <a:ea typeface="Lucida Sans Unicode"/>
          <a:cs typeface="Lucida Sans Unicode"/>
          <a:sym typeface="Lucida Sans Unicode"/>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Lucida Sans Unicode"/>
        </a:defRPr>
      </a:lvl1pPr>
      <a:lvl2pPr marL="0" marR="0" indent="4572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Lucida Sans Unicode"/>
        </a:defRPr>
      </a:lvl2pPr>
      <a:lvl3pPr marL="0" marR="0" indent="9144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Lucida Sans Unicode"/>
        </a:defRPr>
      </a:lvl3pPr>
      <a:lvl4pPr marL="0" marR="0" indent="13716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Lucida Sans Unicode"/>
        </a:defRPr>
      </a:lvl4pPr>
      <a:lvl5pPr marL="0" marR="0" indent="18288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Lucida Sans Unicode"/>
        </a:defRPr>
      </a:lvl5pPr>
      <a:lvl6pPr marL="0" marR="0" indent="22860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Lucida Sans Unicode"/>
        </a:defRPr>
      </a:lvl6pPr>
      <a:lvl7pPr marL="0" marR="0" indent="27432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Lucida Sans Unicode"/>
        </a:defRPr>
      </a:lvl7pPr>
      <a:lvl8pPr marL="0" marR="0" indent="32004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Lucida Sans Unicode"/>
        </a:defRPr>
      </a:lvl8pPr>
      <a:lvl9pPr marL="0" marR="0" indent="36576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Lucida Sans Unicod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a:off x="498796" y="5945106"/>
            <a:ext cx="4940701" cy="921030"/>
          </a:xfrm>
          <a:custGeom>
            <a:avLst/>
            <a:gdLst/>
            <a:ahLst/>
            <a:cxnLst>
              <a:cxn ang="0">
                <a:pos x="wd2" y="hd2"/>
              </a:cxn>
              <a:cxn ang="5400000">
                <a:pos x="wd2" y="hd2"/>
              </a:cxn>
              <a:cxn ang="10800000">
                <a:pos x="wd2" y="hd2"/>
              </a:cxn>
              <a:cxn ang="16200000">
                <a:pos x="wd2" y="hd2"/>
              </a:cxn>
            </a:cxnLst>
            <a:rect l="0" t="0" r="r" b="b"/>
            <a:pathLst>
              <a:path w="21600" h="21600" extrusionOk="0">
                <a:moveTo>
                  <a:pt x="0" y="128"/>
                </a:moveTo>
                <a:lnTo>
                  <a:pt x="21600" y="21600"/>
                </a:lnTo>
                <a:lnTo>
                  <a:pt x="16039" y="21600"/>
                </a:lnTo>
                <a:lnTo>
                  <a:pt x="3" y="0"/>
                </a:lnTo>
              </a:path>
            </a:pathLst>
          </a:custGeom>
          <a:solidFill>
            <a:srgbClr val="9DCADC">
              <a:alpha val="40000"/>
            </a:srgbClr>
          </a:solidFill>
          <a:ln w="12700">
            <a:miter lim="400000"/>
          </a:ln>
        </p:spPr>
        <p:txBody>
          <a:bodyPr lIns="45719" rIns="45719"/>
          <a:lstStyle/>
          <a:p>
            <a:endParaRPr/>
          </a:p>
        </p:txBody>
      </p:sp>
      <p:sp>
        <p:nvSpPr>
          <p:cNvPr id="3" name="Line"/>
          <p:cNvSpPr/>
          <p:nvPr/>
        </p:nvSpPr>
        <p:spPr>
          <a:xfrm>
            <a:off x="485310" y="5938837"/>
            <a:ext cx="3690511" cy="933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490"/>
                </a:lnTo>
                <a:lnTo>
                  <a:pt x="17057" y="21600"/>
                </a:lnTo>
                <a:lnTo>
                  <a:pt x="46" y="147"/>
                </a:lnTo>
              </a:path>
            </a:pathLst>
          </a:custGeom>
          <a:solidFill>
            <a:srgbClr val="000000"/>
          </a:solidFill>
          <a:ln w="12700">
            <a:miter lim="400000"/>
          </a:ln>
        </p:spPr>
        <p:txBody>
          <a:bodyPr lIns="45719" rIns="45719"/>
          <a:lstStyle/>
          <a:p>
            <a:endParaRPr/>
          </a:p>
        </p:txBody>
      </p:sp>
      <p:sp>
        <p:nvSpPr>
          <p:cNvPr id="4" name="Triangle"/>
          <p:cNvSpPr/>
          <p:nvPr/>
        </p:nvSpPr>
        <p:spPr>
          <a:xfrm>
            <a:off x="-6043" y="5791253"/>
            <a:ext cx="3402316" cy="10808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blipFill>
            <a:blip r:embed="rId13">
              <a:extLst>
                <a:ext uri="{28A0092B-C50C-407E-A947-70E740481C1C}">
                  <a14:useLocalDpi xmlns:a14="http://schemas.microsoft.com/office/drawing/2010/main" val="0"/>
                </a:ext>
              </a:extLst>
            </a:blip>
          </a:blipFill>
          <a:ln w="12700">
            <a:miter lim="400000"/>
          </a:ln>
        </p:spPr>
        <p:txBody>
          <a:bodyPr lIns="45719" rIns="45719" anchor="ctr"/>
          <a:lstStyle/>
          <a:p>
            <a:pPr algn="ctr">
              <a:defRPr>
                <a:solidFill>
                  <a:srgbClr val="FFFFFF"/>
                </a:solidFill>
              </a:defRPr>
            </a:pPr>
            <a:endParaRPr/>
          </a:p>
        </p:txBody>
      </p:sp>
      <p:sp>
        <p:nvSpPr>
          <p:cNvPr id="5" name="Line"/>
          <p:cNvSpPr/>
          <p:nvPr/>
        </p:nvSpPr>
        <p:spPr>
          <a:xfrm>
            <a:off x="-9238" y="5787737"/>
            <a:ext cx="3405511" cy="1084384"/>
          </a:xfrm>
          <a:prstGeom prst="line">
            <a:avLst/>
          </a:prstGeom>
          <a:ln w="12065">
            <a:solidFill>
              <a:srgbClr val="5699AD"/>
            </a:solidFill>
            <a:miter/>
          </a:ln>
        </p:spPr>
        <p:txBody>
          <a:bodyPr lIns="45719" rIns="45719"/>
          <a:lstStyle/>
          <a:p>
            <a:pPr defTabSz="457200">
              <a:lnSpc>
                <a:spcPts val="4000"/>
              </a:lnSpc>
              <a:defRPr sz="1700">
                <a:solidFill>
                  <a:srgbClr val="222222"/>
                </a:solidFill>
                <a:latin typeface="+mn-lt"/>
                <a:ea typeface="+mn-ea"/>
                <a:cs typeface="+mn-cs"/>
                <a:sym typeface="Helvetica Neue"/>
              </a:defRPr>
            </a:pPr>
            <a:endParaRPr/>
          </a:p>
        </p:txBody>
      </p:sp>
      <p:sp>
        <p:nvSpPr>
          <p:cNvPr id="6" name="Body Level One…"/>
          <p:cNvSpPr txBox="1">
            <a:spLocks noGrp="1"/>
          </p:cNvSpPr>
          <p:nvPr>
            <p:ph type="body" idx="1"/>
          </p:nvPr>
        </p:nvSpPr>
        <p:spPr>
          <a:xfrm>
            <a:off x="457200" y="1481137"/>
            <a:ext cx="8229600" cy="5376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7" name="Title Text"/>
          <p:cNvSpPr txBox="1">
            <a:spLocks noGrp="1"/>
          </p:cNvSpPr>
          <p:nvPr>
            <p:ph type="title"/>
          </p:nvPr>
        </p:nvSpPr>
        <p:spPr>
          <a:xfrm>
            <a:off x="457200" y="211138"/>
            <a:ext cx="8229600" cy="1270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8" name="Slide Number"/>
          <p:cNvSpPr txBox="1">
            <a:spLocks noGrp="1"/>
          </p:cNvSpPr>
          <p:nvPr>
            <p:ph type="sldNum" sz="quarter" idx="2"/>
          </p:nvPr>
        </p:nvSpPr>
        <p:spPr>
          <a:xfrm>
            <a:off x="8647113" y="6491922"/>
            <a:ext cx="366713" cy="281941"/>
          </a:xfrm>
          <a:prstGeom prst="rect">
            <a:avLst/>
          </a:prstGeom>
          <a:ln w="12700">
            <a:miter lim="400000"/>
          </a:ln>
        </p:spPr>
        <p:txBody>
          <a:bodyPr lIns="45719" rIns="45719" anchor="b">
            <a:spAutoFit/>
          </a:bodyPr>
          <a:lstStyle>
            <a:lvl1pPr algn="r">
              <a:defRPr sz="10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txStyles>
    <p:titleStyle>
      <a:lvl1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464646"/>
          </a:solidFill>
          <a:effectLst>
            <a:outerShdw blurRad="38100" dist="25400" dir="5400000" rotWithShape="0">
              <a:srgbClr val="000000">
                <a:alpha val="25000"/>
              </a:srgbClr>
            </a:outerShdw>
          </a:effectLst>
          <a:uFillTx/>
          <a:latin typeface="Lucida Sans Unicode"/>
          <a:ea typeface="Lucida Sans Unicode"/>
          <a:cs typeface="Lucida Sans Unicode"/>
          <a:sym typeface="Lucida Sans Unicode"/>
        </a:defRPr>
      </a:lvl1pPr>
      <a:lvl2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464646"/>
          </a:solidFill>
          <a:effectLst>
            <a:outerShdw blurRad="38100" dist="25400" dir="5400000" rotWithShape="0">
              <a:srgbClr val="000000">
                <a:alpha val="25000"/>
              </a:srgbClr>
            </a:outerShdw>
          </a:effectLst>
          <a:uFillTx/>
          <a:latin typeface="Lucida Sans Unicode"/>
          <a:ea typeface="Lucida Sans Unicode"/>
          <a:cs typeface="Lucida Sans Unicode"/>
          <a:sym typeface="Lucida Sans Unicode"/>
        </a:defRPr>
      </a:lvl2pPr>
      <a:lvl3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464646"/>
          </a:solidFill>
          <a:effectLst>
            <a:outerShdw blurRad="38100" dist="25400" dir="5400000" rotWithShape="0">
              <a:srgbClr val="000000">
                <a:alpha val="25000"/>
              </a:srgbClr>
            </a:outerShdw>
          </a:effectLst>
          <a:uFillTx/>
          <a:latin typeface="Lucida Sans Unicode"/>
          <a:ea typeface="Lucida Sans Unicode"/>
          <a:cs typeface="Lucida Sans Unicode"/>
          <a:sym typeface="Lucida Sans Unicode"/>
        </a:defRPr>
      </a:lvl3pPr>
      <a:lvl4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464646"/>
          </a:solidFill>
          <a:effectLst>
            <a:outerShdw blurRad="38100" dist="25400" dir="5400000" rotWithShape="0">
              <a:srgbClr val="000000">
                <a:alpha val="25000"/>
              </a:srgbClr>
            </a:outerShdw>
          </a:effectLst>
          <a:uFillTx/>
          <a:latin typeface="Lucida Sans Unicode"/>
          <a:ea typeface="Lucida Sans Unicode"/>
          <a:cs typeface="Lucida Sans Unicode"/>
          <a:sym typeface="Lucida Sans Unicode"/>
        </a:defRPr>
      </a:lvl4pPr>
      <a:lvl5pPr marL="0" marR="0" indent="0" algn="l" defTabSz="914400" rtl="0" latinLnBrk="0">
        <a:lnSpc>
          <a:spcPct val="100000"/>
        </a:lnSpc>
        <a:spcBef>
          <a:spcPts val="0"/>
        </a:spcBef>
        <a:spcAft>
          <a:spcPts val="0"/>
        </a:spcAft>
        <a:buClrTx/>
        <a:buSzTx/>
        <a:buFontTx/>
        <a:buNone/>
        <a:tabLst/>
        <a:defRPr sz="4100" b="0" i="0" u="none" strike="noStrike" cap="none" spc="0" baseline="0">
          <a:solidFill>
            <a:srgbClr val="464646"/>
          </a:solidFill>
          <a:effectLst>
            <a:outerShdw blurRad="38100" dist="25400" dir="5400000" rotWithShape="0">
              <a:srgbClr val="000000">
                <a:alpha val="25000"/>
              </a:srgbClr>
            </a:outerShdw>
          </a:effectLst>
          <a:uFillTx/>
          <a:latin typeface="Lucida Sans Unicode"/>
          <a:ea typeface="Lucida Sans Unicode"/>
          <a:cs typeface="Lucida Sans Unicode"/>
          <a:sym typeface="Lucida Sans Unicode"/>
        </a:defRPr>
      </a:lvl5pPr>
      <a:lvl6pPr marL="0" marR="0" indent="457200" algn="l" defTabSz="914400" rtl="0" latinLnBrk="0">
        <a:lnSpc>
          <a:spcPct val="100000"/>
        </a:lnSpc>
        <a:spcBef>
          <a:spcPts val="0"/>
        </a:spcBef>
        <a:spcAft>
          <a:spcPts val="0"/>
        </a:spcAft>
        <a:buClrTx/>
        <a:buSzTx/>
        <a:buFontTx/>
        <a:buNone/>
        <a:tabLst/>
        <a:defRPr sz="4100" b="0" i="0" u="none" strike="noStrike" cap="none" spc="0" baseline="0">
          <a:solidFill>
            <a:srgbClr val="464646"/>
          </a:solidFill>
          <a:effectLst>
            <a:outerShdw blurRad="38100" dist="25400" dir="5400000" rotWithShape="0">
              <a:srgbClr val="000000">
                <a:alpha val="25000"/>
              </a:srgbClr>
            </a:outerShdw>
          </a:effectLst>
          <a:uFillTx/>
          <a:latin typeface="Lucida Sans Unicode"/>
          <a:ea typeface="Lucida Sans Unicode"/>
          <a:cs typeface="Lucida Sans Unicode"/>
          <a:sym typeface="Lucida Sans Unicode"/>
        </a:defRPr>
      </a:lvl6pPr>
      <a:lvl7pPr marL="0" marR="0" indent="914400" algn="l" defTabSz="914400" rtl="0" latinLnBrk="0">
        <a:lnSpc>
          <a:spcPct val="100000"/>
        </a:lnSpc>
        <a:spcBef>
          <a:spcPts val="0"/>
        </a:spcBef>
        <a:spcAft>
          <a:spcPts val="0"/>
        </a:spcAft>
        <a:buClrTx/>
        <a:buSzTx/>
        <a:buFontTx/>
        <a:buNone/>
        <a:tabLst/>
        <a:defRPr sz="4100" b="0" i="0" u="none" strike="noStrike" cap="none" spc="0" baseline="0">
          <a:solidFill>
            <a:srgbClr val="464646"/>
          </a:solidFill>
          <a:effectLst>
            <a:outerShdw blurRad="38100" dist="25400" dir="5400000" rotWithShape="0">
              <a:srgbClr val="000000">
                <a:alpha val="25000"/>
              </a:srgbClr>
            </a:outerShdw>
          </a:effectLst>
          <a:uFillTx/>
          <a:latin typeface="Lucida Sans Unicode"/>
          <a:ea typeface="Lucida Sans Unicode"/>
          <a:cs typeface="Lucida Sans Unicode"/>
          <a:sym typeface="Lucida Sans Unicode"/>
        </a:defRPr>
      </a:lvl7pPr>
      <a:lvl8pPr marL="0" marR="0" indent="1371600" algn="l" defTabSz="914400" rtl="0" latinLnBrk="0">
        <a:lnSpc>
          <a:spcPct val="100000"/>
        </a:lnSpc>
        <a:spcBef>
          <a:spcPts val="0"/>
        </a:spcBef>
        <a:spcAft>
          <a:spcPts val="0"/>
        </a:spcAft>
        <a:buClrTx/>
        <a:buSzTx/>
        <a:buFontTx/>
        <a:buNone/>
        <a:tabLst/>
        <a:defRPr sz="4100" b="0" i="0" u="none" strike="noStrike" cap="none" spc="0" baseline="0">
          <a:solidFill>
            <a:srgbClr val="464646"/>
          </a:solidFill>
          <a:effectLst>
            <a:outerShdw blurRad="38100" dist="25400" dir="5400000" rotWithShape="0">
              <a:srgbClr val="000000">
                <a:alpha val="25000"/>
              </a:srgbClr>
            </a:outerShdw>
          </a:effectLst>
          <a:uFillTx/>
          <a:latin typeface="Lucida Sans Unicode"/>
          <a:ea typeface="Lucida Sans Unicode"/>
          <a:cs typeface="Lucida Sans Unicode"/>
          <a:sym typeface="Lucida Sans Unicode"/>
        </a:defRPr>
      </a:lvl8pPr>
      <a:lvl9pPr marL="0" marR="0" indent="1828800" algn="l" defTabSz="914400" rtl="0" latinLnBrk="0">
        <a:lnSpc>
          <a:spcPct val="100000"/>
        </a:lnSpc>
        <a:spcBef>
          <a:spcPts val="0"/>
        </a:spcBef>
        <a:spcAft>
          <a:spcPts val="0"/>
        </a:spcAft>
        <a:buClrTx/>
        <a:buSzTx/>
        <a:buFontTx/>
        <a:buNone/>
        <a:tabLst/>
        <a:defRPr sz="4100" b="0" i="0" u="none" strike="noStrike" cap="none" spc="0" baseline="0">
          <a:solidFill>
            <a:srgbClr val="464646"/>
          </a:solidFill>
          <a:effectLst>
            <a:outerShdw blurRad="38100" dist="25400" dir="5400000" rotWithShape="0">
              <a:srgbClr val="000000">
                <a:alpha val="25000"/>
              </a:srgbClr>
            </a:outerShdw>
          </a:effectLst>
          <a:uFillTx/>
          <a:latin typeface="Lucida Sans Unicode"/>
          <a:ea typeface="Lucida Sans Unicode"/>
          <a:cs typeface="Lucida Sans Unicode"/>
          <a:sym typeface="Lucida Sans Unicode"/>
        </a:defRPr>
      </a:lvl9pPr>
    </p:titleStyle>
    <p:bodyStyle>
      <a:lvl1pPr marL="412456" marR="0" indent="-302919" algn="l" defTabSz="914400" rtl="0" latinLnBrk="0">
        <a:lnSpc>
          <a:spcPct val="100000"/>
        </a:lnSpc>
        <a:spcBef>
          <a:spcPts val="400"/>
        </a:spcBef>
        <a:spcAft>
          <a:spcPts val="0"/>
        </a:spcAft>
        <a:buClr>
          <a:schemeClr val="accent1"/>
        </a:buClr>
        <a:buSzPct val="68000"/>
        <a:buFontTx/>
        <a:buChar char=""/>
        <a:tabLst/>
        <a:defRPr sz="3200" b="0" i="0" u="none" strike="noStrike" cap="none" spc="0" baseline="0">
          <a:solidFill>
            <a:srgbClr val="FFFFFF"/>
          </a:solidFill>
          <a:uFillTx/>
          <a:latin typeface="Lucida Sans Unicode"/>
          <a:ea typeface="Lucida Sans Unicode"/>
          <a:cs typeface="Lucida Sans Unicode"/>
          <a:sym typeface="Lucida Sans Unicode"/>
        </a:defRPr>
      </a:lvl1pPr>
      <a:lvl2pPr marL="710165" marR="0" indent="-318052" algn="l" defTabSz="914400" rtl="0" latinLnBrk="0">
        <a:lnSpc>
          <a:spcPct val="100000"/>
        </a:lnSpc>
        <a:spcBef>
          <a:spcPts val="400"/>
        </a:spcBef>
        <a:spcAft>
          <a:spcPts val="0"/>
        </a:spcAft>
        <a:buClr>
          <a:schemeClr val="accent1"/>
        </a:buClr>
        <a:buSzPct val="100000"/>
        <a:buFontTx/>
        <a:buChar char="◦"/>
        <a:tabLst/>
        <a:defRPr sz="3200" b="0" i="0" u="none" strike="noStrike" cap="none" spc="0" baseline="0">
          <a:solidFill>
            <a:srgbClr val="FFFFFF"/>
          </a:solidFill>
          <a:uFillTx/>
          <a:latin typeface="Lucida Sans Unicode"/>
          <a:ea typeface="Lucida Sans Unicode"/>
          <a:cs typeface="Lucida Sans Unicode"/>
          <a:sym typeface="Lucida Sans Unicode"/>
        </a:defRPr>
      </a:lvl2pPr>
      <a:lvl3pPr marL="978580" marR="0" indent="-348342" algn="l" defTabSz="914400" rtl="0" latinLnBrk="0">
        <a:lnSpc>
          <a:spcPct val="100000"/>
        </a:lnSpc>
        <a:spcBef>
          <a:spcPts val="400"/>
        </a:spcBef>
        <a:spcAft>
          <a:spcPts val="0"/>
        </a:spcAft>
        <a:buClr>
          <a:schemeClr val="accent1"/>
        </a:buClr>
        <a:buSzPct val="100000"/>
        <a:buFontTx/>
        <a:buChar char="●"/>
        <a:tabLst/>
        <a:defRPr sz="3200" b="0" i="0" u="none" strike="noStrike" cap="none" spc="0" baseline="0">
          <a:solidFill>
            <a:srgbClr val="FFFFFF"/>
          </a:solidFill>
          <a:uFillTx/>
          <a:latin typeface="Lucida Sans Unicode"/>
          <a:ea typeface="Lucida Sans Unicode"/>
          <a:cs typeface="Lucida Sans Unicode"/>
          <a:sym typeface="Lucida Sans Unicode"/>
        </a:defRPr>
      </a:lvl3pPr>
      <a:lvl4pPr marL="1299410" marR="0" indent="-385010" algn="l" defTabSz="914400" rtl="0" latinLnBrk="0">
        <a:lnSpc>
          <a:spcPct val="100000"/>
        </a:lnSpc>
        <a:spcBef>
          <a:spcPts val="400"/>
        </a:spcBef>
        <a:spcAft>
          <a:spcPts val="0"/>
        </a:spcAft>
        <a:buClr>
          <a:schemeClr val="accent1"/>
        </a:buClr>
        <a:buSzPct val="100000"/>
        <a:buFontTx/>
        <a:buChar char="●"/>
        <a:tabLst/>
        <a:defRPr sz="3200" b="0" i="0" u="none" strike="noStrike" cap="none" spc="0" baseline="0">
          <a:solidFill>
            <a:srgbClr val="FFFFFF"/>
          </a:solidFill>
          <a:uFillTx/>
          <a:latin typeface="Lucida Sans Unicode"/>
          <a:ea typeface="Lucida Sans Unicode"/>
          <a:cs typeface="Lucida Sans Unicode"/>
          <a:sym typeface="Lucida Sans Unicode"/>
        </a:defRPr>
      </a:lvl4pPr>
      <a:lvl5pPr marL="1508760" marR="0" indent="-365760" algn="l" defTabSz="914400" rtl="0" latinLnBrk="0">
        <a:lnSpc>
          <a:spcPct val="100000"/>
        </a:lnSpc>
        <a:spcBef>
          <a:spcPts val="400"/>
        </a:spcBef>
        <a:spcAft>
          <a:spcPts val="0"/>
        </a:spcAft>
        <a:buClr>
          <a:schemeClr val="accent1"/>
        </a:buClr>
        <a:buSzPct val="100000"/>
        <a:buFontTx/>
        <a:buChar char="●"/>
        <a:tabLst/>
        <a:defRPr sz="3200" b="0" i="0" u="none" strike="noStrike" cap="none" spc="0" baseline="0">
          <a:solidFill>
            <a:srgbClr val="FFFFFF"/>
          </a:solidFill>
          <a:uFillTx/>
          <a:latin typeface="Lucida Sans Unicode"/>
          <a:ea typeface="Lucida Sans Unicode"/>
          <a:cs typeface="Lucida Sans Unicode"/>
          <a:sym typeface="Lucida Sans Unicode"/>
        </a:defRPr>
      </a:lvl5pPr>
      <a:lvl6pPr marL="1778000" marR="0" indent="-406400" algn="l" defTabSz="914400" rtl="0" latinLnBrk="0">
        <a:lnSpc>
          <a:spcPct val="100000"/>
        </a:lnSpc>
        <a:spcBef>
          <a:spcPts val="400"/>
        </a:spcBef>
        <a:spcAft>
          <a:spcPts val="0"/>
        </a:spcAft>
        <a:buClr>
          <a:schemeClr val="accent1"/>
        </a:buClr>
        <a:buSzPct val="100000"/>
        <a:buFontTx/>
        <a:buChar char="◾"/>
        <a:tabLst/>
        <a:defRPr sz="3200" b="0" i="0" u="none" strike="noStrike" cap="none" spc="0" baseline="0">
          <a:solidFill>
            <a:srgbClr val="FFFFFF"/>
          </a:solidFill>
          <a:uFillTx/>
          <a:latin typeface="Lucida Sans Unicode"/>
          <a:ea typeface="Lucida Sans Unicode"/>
          <a:cs typeface="Lucida Sans Unicode"/>
          <a:sym typeface="Lucida Sans Unicode"/>
        </a:defRPr>
      </a:lvl6pPr>
      <a:lvl7pPr marL="2057400" marR="0" indent="-457200" algn="l" defTabSz="914400" rtl="0" latinLnBrk="0">
        <a:lnSpc>
          <a:spcPct val="100000"/>
        </a:lnSpc>
        <a:spcBef>
          <a:spcPts val="400"/>
        </a:spcBef>
        <a:spcAft>
          <a:spcPts val="0"/>
        </a:spcAft>
        <a:buClr>
          <a:schemeClr val="accent1"/>
        </a:buClr>
        <a:buSzPct val="100000"/>
        <a:buFontTx/>
        <a:buChar char="◾"/>
        <a:tabLst/>
        <a:defRPr sz="3200" b="0" i="0" u="none" strike="noStrike" cap="none" spc="0" baseline="0">
          <a:solidFill>
            <a:srgbClr val="FFFFFF"/>
          </a:solidFill>
          <a:uFillTx/>
          <a:latin typeface="Lucida Sans Unicode"/>
          <a:ea typeface="Lucida Sans Unicode"/>
          <a:cs typeface="Lucida Sans Unicode"/>
          <a:sym typeface="Lucida Sans Unicode"/>
        </a:defRPr>
      </a:lvl7pPr>
      <a:lvl8pPr marL="2286000" marR="0" indent="-457200" algn="l" defTabSz="914400" rtl="0" latinLnBrk="0">
        <a:lnSpc>
          <a:spcPct val="100000"/>
        </a:lnSpc>
        <a:spcBef>
          <a:spcPts val="400"/>
        </a:spcBef>
        <a:spcAft>
          <a:spcPts val="0"/>
        </a:spcAft>
        <a:buClr>
          <a:schemeClr val="accent1"/>
        </a:buClr>
        <a:buSzPct val="100000"/>
        <a:buFontTx/>
        <a:buChar char="◾"/>
        <a:tabLst/>
        <a:defRPr sz="3200" b="0" i="0" u="none" strike="noStrike" cap="none" spc="0" baseline="0">
          <a:solidFill>
            <a:srgbClr val="FFFFFF"/>
          </a:solidFill>
          <a:uFillTx/>
          <a:latin typeface="Lucida Sans Unicode"/>
          <a:ea typeface="Lucida Sans Unicode"/>
          <a:cs typeface="Lucida Sans Unicode"/>
          <a:sym typeface="Lucida Sans Unicode"/>
        </a:defRPr>
      </a:lvl8pPr>
      <a:lvl9pPr marL="2514600" marR="0" indent="-457200" algn="l" defTabSz="914400" rtl="0" latinLnBrk="0">
        <a:lnSpc>
          <a:spcPct val="100000"/>
        </a:lnSpc>
        <a:spcBef>
          <a:spcPts val="400"/>
        </a:spcBef>
        <a:spcAft>
          <a:spcPts val="0"/>
        </a:spcAft>
        <a:buClr>
          <a:schemeClr val="accent1"/>
        </a:buClr>
        <a:buSzPct val="100000"/>
        <a:buFontTx/>
        <a:buChar char="◾"/>
        <a:tabLst/>
        <a:defRPr sz="3200" b="0" i="0" u="none" strike="noStrike" cap="none" spc="0" baseline="0">
          <a:solidFill>
            <a:srgbClr val="FFFFFF"/>
          </a:solidFill>
          <a:uFillTx/>
          <a:latin typeface="Lucida Sans Unicode"/>
          <a:ea typeface="Lucida Sans Unicode"/>
          <a:cs typeface="Lucida Sans Unicode"/>
          <a:sym typeface="Lucida Sans Unicode"/>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Lucida Sans Unicode"/>
        </a:defRPr>
      </a:lvl1pPr>
      <a:lvl2pPr marL="0" marR="0" indent="4572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Lucida Sans Unicode"/>
        </a:defRPr>
      </a:lvl2pPr>
      <a:lvl3pPr marL="0" marR="0" indent="9144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Lucida Sans Unicode"/>
        </a:defRPr>
      </a:lvl3pPr>
      <a:lvl4pPr marL="0" marR="0" indent="13716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Lucida Sans Unicode"/>
        </a:defRPr>
      </a:lvl4pPr>
      <a:lvl5pPr marL="0" marR="0" indent="18288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Lucida Sans Unicode"/>
        </a:defRPr>
      </a:lvl5pPr>
      <a:lvl6pPr marL="0" marR="0" indent="22860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Lucida Sans Unicode"/>
        </a:defRPr>
      </a:lvl6pPr>
      <a:lvl7pPr marL="0" marR="0" indent="27432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Lucida Sans Unicode"/>
        </a:defRPr>
      </a:lvl7pPr>
      <a:lvl8pPr marL="0" marR="0" indent="32004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Lucida Sans Unicode"/>
        </a:defRPr>
      </a:lvl8pPr>
      <a:lvl9pPr marL="0" marR="0" indent="36576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Lucida Sans Unicod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cdc.gov/alcohol/faqs.htm#excessivealcohol"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cdc.gov/tobacco/basic_information/e-cigarettes/Quick-Facts-on-the-Risks-of-E-cigarettes-for-Kids-Teens-and-Young-Adults.html"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cdc.gov/tobacco/features/back-to-school/e-cigarettes-talk-to-youth-about-risks/index.html"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www.drugabuse.gov/publications/research-reports/marijuana/marijuana-addictive" TargetMode="External"/><Relationship Id="rId2" Type="http://schemas.openxmlformats.org/officeDocument/2006/relationships/hyperlink" Target="https://www.cdc.gov/marijuana/health-effects.html" TargetMode="Externa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medlineplus.gov/opioidoverdose.html" TargetMode="Externa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medlineplus.gov/prescriptiondrugmisuse.html" TargetMode="Externa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hyperlink" Target="https://nccd.cdc.gov/youthonline/App/Results"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hyperlink" Target="https://nccd.cdc.gov/youthonline/App/Results"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hyperlink" Target="https://nccd.cdc.gov/youthonline/App/Result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hyperlink" Target="https://nccd.cdc.gov/youthonline/App/Result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hyperlink" Target="https://nccd.cdc.gov/youthonline/App/Result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s://nccd.cdc.gov/youthonline/App/Results" TargetMode="External"/><Relationship Id="rId2" Type="http://schemas.openxmlformats.org/officeDocument/2006/relationships/image" Target="../media/image44.png"/><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hyperlink" Target="https://nccd.cdc.gov/youthonline/App/Results" TargetMode="External"/><Relationship Id="rId2" Type="http://schemas.openxmlformats.org/officeDocument/2006/relationships/image" Target="../media/image45.png"/><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hyperlink" Target="https://nccd.cdc.gov/youthonline/App/Results" TargetMode="External"/><Relationship Id="rId2" Type="http://schemas.openxmlformats.org/officeDocument/2006/relationships/image" Target="../media/image46.png"/><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17.xml"/><Relationship Id="rId4" Type="http://schemas.openxmlformats.org/officeDocument/2006/relationships/hyperlink" Target="https://nccd.cdc.gov/youthonline/App/Results"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hyperlink" Target="https://nccd.cdc.gov/youthonline/App/Results"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17.xml"/><Relationship Id="rId4" Type="http://schemas.openxmlformats.org/officeDocument/2006/relationships/hyperlink" Target="https://nccd.cdc.gov/youthonline/App/Results"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17.xml"/><Relationship Id="rId4" Type="http://schemas.openxmlformats.org/officeDocument/2006/relationships/hyperlink" Target="https://nccd.cdc.gov/youthonline/App/Results"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nccd.cdc.gov/youthonline/App/Results" TargetMode="External"/><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78.xml.rels><?xml version="1.0" encoding="UTF-8" standalone="yes"?>
<Relationships xmlns="http://schemas.openxmlformats.org/package/2006/relationships"><Relationship Id="rId3" Type="http://schemas.openxmlformats.org/officeDocument/2006/relationships/hyperlink" Target="https://nccd.cdc.gov/youthonline/App/Results" TargetMode="External"/><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52.png"/></Relationships>
</file>

<file path=ppt/slides/_rels/slide79.xml.rels><?xml version="1.0" encoding="UTF-8" standalone="yes"?>
<Relationships xmlns="http://schemas.openxmlformats.org/package/2006/relationships"><Relationship Id="rId3" Type="http://schemas.openxmlformats.org/officeDocument/2006/relationships/hyperlink" Target="https://nccd.cdc.gov/youthonline/App/Results" TargetMode="External"/><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hyperlink" Target="https://nccd.cdc.gov/youthonline/App/Results" TargetMode="External"/><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81.xml.rels><?xml version="1.0" encoding="UTF-8" standalone="yes"?>
<Relationships xmlns="http://schemas.openxmlformats.org/package/2006/relationships"><Relationship Id="rId3" Type="http://schemas.openxmlformats.org/officeDocument/2006/relationships/hyperlink" Target="https://nccd.cdc.gov/youthonline/App/Results" TargetMode="External"/><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55.png"/></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dictionary-images-https://www.cdc.gov/tobacco/basic_information/e-cigarettes/pdfs/ecigarette-or-vaping-products-visual-dictionary-508.pdf" TargetMode="External"/><Relationship Id="rId7" Type="http://schemas.openxmlformats.org/officeDocument/2006/relationships/hyperlink" Target="https://www.hopkinsmedicine.org/health/wellness-and-prevention/5-truths-you-need-to-know-about-vaping" TargetMode="External"/><Relationship Id="rId2" Type="http://schemas.openxmlformats.org/officeDocument/2006/relationships/hyperlink" Target="https://www.cdc.gov/tobacco/basic_information/e-cigarettes/Quick-Facts-on-the-Risks-of-E-cigarettes-for-Kids-Teens-and-Young-Adults.html" TargetMode="External"/><Relationship Id="rId1" Type="http://schemas.openxmlformats.org/officeDocument/2006/relationships/slideLayout" Target="../slideLayouts/slideLayout4.xml"/><Relationship Id="rId6" Type="http://schemas.openxmlformats.org/officeDocument/2006/relationships/hyperlink" Target="https://www.cdc.gov/tobacco/basic_information/e-cigarettes/about-e-cigarettes.html" TargetMode="External"/><Relationship Id="rId5" Type="http://schemas.openxmlformats.org/officeDocument/2006/relationships/hyperlink" Target="https://www.cdc.gov/tobacco/data_statistics/sgr/50th-anniversary/pdfs/fs_smoking_youth_508.pdf" TargetMode="External"/><Relationship Id="rId4" Type="http://schemas.openxmlformats.org/officeDocument/2006/relationships/hyperlink" Target="vapes-https://e-cigarettes.surgeongeneral.gov/knowtherisks.html"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ocialhost.drugfree.org/"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resentation Created for…"/>
          <p:cNvSpPr txBox="1">
            <a:spLocks noGrp="1"/>
          </p:cNvSpPr>
          <p:nvPr>
            <p:ph type="body" sz="half" idx="1"/>
          </p:nvPr>
        </p:nvSpPr>
        <p:spPr>
          <a:xfrm>
            <a:off x="4768645" y="4468115"/>
            <a:ext cx="4359554" cy="1982165"/>
          </a:xfrm>
          <a:prstGeom prst="rect">
            <a:avLst/>
          </a:prstGeom>
        </p:spPr>
        <p:txBody>
          <a:bodyPr>
            <a:normAutofit/>
          </a:bodyPr>
          <a:lstStyle/>
          <a:p>
            <a:pPr algn="ctr">
              <a:defRPr sz="1900"/>
            </a:pPr>
            <a:r>
              <a:rPr b="1" dirty="0">
                <a:effectLst>
                  <a:outerShdw blurRad="38100" dist="38100" dir="2700000" algn="tl">
                    <a:srgbClr val="000000">
                      <a:alpha val="43137"/>
                    </a:srgbClr>
                  </a:outerShdw>
                </a:effectLst>
              </a:rPr>
              <a:t>Presentation Created for</a:t>
            </a:r>
          </a:p>
          <a:p>
            <a:pPr algn="ctr">
              <a:defRPr sz="1900">
                <a:solidFill>
                  <a:srgbClr val="FF2600"/>
                </a:solidFill>
              </a:defRPr>
            </a:pPr>
            <a:r>
              <a:rPr b="1" dirty="0">
                <a:solidFill>
                  <a:schemeClr val="accent3"/>
                </a:solidFill>
                <a:effectLst>
                  <a:outerShdw blurRad="38100" dist="38100" dir="2700000" algn="tl">
                    <a:srgbClr val="000000">
                      <a:alpha val="43137"/>
                    </a:srgbClr>
                  </a:outerShdw>
                </a:effectLst>
              </a:rPr>
              <a:t>South Carolina Department of Alcohol &amp; Other Drug Abuse Services</a:t>
            </a:r>
          </a:p>
        </p:txBody>
      </p:sp>
      <p:sp>
        <p:nvSpPr>
          <p:cNvPr id="124" name="Drug Trends Training for Educators,  Parents and Other Community Members"/>
          <p:cNvSpPr txBox="1"/>
          <p:nvPr/>
        </p:nvSpPr>
        <p:spPr>
          <a:xfrm>
            <a:off x="-7416" y="390595"/>
            <a:ext cx="9144001" cy="1733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lvl1pPr algn="ctr">
              <a:spcBef>
                <a:spcPts val="400"/>
              </a:spcBef>
              <a:defRPr sz="3700">
                <a:solidFill>
                  <a:srgbClr val="FFFFFF"/>
                </a:solidFill>
              </a:defRPr>
            </a:lvl1pPr>
          </a:lstStyle>
          <a:p>
            <a:r>
              <a:rPr b="1" dirty="0">
                <a:effectLst>
                  <a:outerShdw blurRad="38100" dist="38100" dir="2700000" algn="tl">
                    <a:srgbClr val="000000">
                      <a:alpha val="43137"/>
                    </a:srgbClr>
                  </a:outerShdw>
                </a:effectLst>
              </a:rPr>
              <a:t>Drug Trends</a:t>
            </a:r>
            <a:r>
              <a:rPr lang="en-US" b="1" dirty="0">
                <a:effectLst>
                  <a:outerShdw blurRad="38100" dist="38100" dir="2700000" algn="tl">
                    <a:srgbClr val="000000">
                      <a:alpha val="43137"/>
                    </a:srgbClr>
                  </a:outerShdw>
                </a:effectLst>
              </a:rPr>
              <a:t> </a:t>
            </a:r>
            <a:r>
              <a:rPr b="1" dirty="0">
                <a:effectLst>
                  <a:outerShdw blurRad="38100" dist="38100" dir="2700000" algn="tl">
                    <a:srgbClr val="000000">
                      <a:alpha val="43137"/>
                    </a:srgbClr>
                  </a:outerShdw>
                </a:effectLst>
              </a:rPr>
              <a:t>Training</a:t>
            </a:r>
            <a:br>
              <a:rPr lang="en-US" b="1" dirty="0">
                <a:effectLst>
                  <a:outerShdw blurRad="38100" dist="38100" dir="2700000" algn="tl">
                    <a:srgbClr val="000000">
                      <a:alpha val="43137"/>
                    </a:srgbClr>
                  </a:outerShdw>
                </a:effectLst>
              </a:rPr>
            </a:br>
            <a:r>
              <a:rPr b="1" dirty="0">
                <a:effectLst>
                  <a:outerShdw blurRad="38100" dist="38100" dir="2700000" algn="tl">
                    <a:srgbClr val="000000">
                      <a:alpha val="43137"/>
                    </a:srgbClr>
                  </a:outerShdw>
                </a:effectLst>
              </a:rPr>
              <a:t>for Educators,</a:t>
            </a:r>
            <a:r>
              <a:rPr lang="en-US" b="1" dirty="0">
                <a:effectLst>
                  <a:outerShdw blurRad="38100" dist="38100" dir="2700000" algn="tl">
                    <a:srgbClr val="000000">
                      <a:alpha val="43137"/>
                    </a:srgbClr>
                  </a:outerShdw>
                </a:effectLst>
              </a:rPr>
              <a:t> </a:t>
            </a:r>
            <a:r>
              <a:rPr b="1" dirty="0">
                <a:effectLst>
                  <a:outerShdw blurRad="38100" dist="38100" dir="2700000" algn="tl">
                    <a:srgbClr val="000000">
                      <a:alpha val="43137"/>
                    </a:srgbClr>
                  </a:outerShdw>
                </a:effectLst>
              </a:rPr>
              <a:t>Parents</a:t>
            </a:r>
            <a:br>
              <a:rPr lang="en-US" b="1" dirty="0">
                <a:effectLst>
                  <a:outerShdw blurRad="38100" dist="38100" dir="2700000" algn="tl">
                    <a:srgbClr val="000000">
                      <a:alpha val="43137"/>
                    </a:srgbClr>
                  </a:outerShdw>
                </a:effectLst>
              </a:rPr>
            </a:br>
            <a:r>
              <a:rPr b="1" dirty="0">
                <a:effectLst>
                  <a:outerShdw blurRad="38100" dist="38100" dir="2700000" algn="tl">
                    <a:srgbClr val="000000">
                      <a:alpha val="43137"/>
                    </a:srgbClr>
                  </a:outerShdw>
                </a:effectLst>
              </a:rPr>
              <a:t>and Other Community Members</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pic>
        <p:nvPicPr>
          <p:cNvPr id="2" name="Picture 1">
            <a:extLst>
              <a:ext uri="{FF2B5EF4-FFF2-40B4-BE49-F238E27FC236}">
                <a16:creationId xmlns:a16="http://schemas.microsoft.com/office/drawing/2014/main" id="{ECB6E1F9-B8C0-46C6-98DE-CD7ECB112BEB}"/>
              </a:ext>
            </a:extLst>
          </p:cNvPr>
          <p:cNvPicPr>
            <a:picLocks noChangeAspect="1"/>
          </p:cNvPicPr>
          <p:nvPr/>
        </p:nvPicPr>
        <p:blipFill>
          <a:blip r:embed="rId3"/>
          <a:stretch>
            <a:fillRect/>
          </a:stretch>
        </p:blipFill>
        <p:spPr>
          <a:xfrm>
            <a:off x="426042" y="2124070"/>
            <a:ext cx="4700632" cy="3239512"/>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If you choose to drink, model responsible drinking behavior. A child with a parent who binge drinks is much more likely to binge drink than a child whose parents do not. Try to avoid sending any unintended messages — find ways to celebrate and relax with"/>
          <p:cNvSpPr txBox="1">
            <a:spLocks noGrp="1"/>
          </p:cNvSpPr>
          <p:nvPr>
            <p:ph type="body" sz="half" idx="1"/>
          </p:nvPr>
        </p:nvSpPr>
        <p:spPr>
          <a:xfrm>
            <a:off x="457200" y="1097281"/>
            <a:ext cx="8229600" cy="3730358"/>
          </a:xfrm>
          <a:prstGeom prst="rect">
            <a:avLst/>
          </a:prstGeom>
        </p:spPr>
        <p:txBody>
          <a:bodyPr/>
          <a:lstStyle/>
          <a:p>
            <a:pPr marL="0" indent="0">
              <a:lnSpc>
                <a:spcPts val="2200"/>
              </a:lnSpc>
              <a:spcBef>
                <a:spcPts val="0"/>
              </a:spcBef>
              <a:spcAft>
                <a:spcPts val="1200"/>
              </a:spcAft>
              <a:buClr>
                <a:schemeClr val="accent2"/>
              </a:buClr>
              <a:buSzPct val="100000"/>
              <a:buNone/>
              <a:defRPr sz="1900"/>
            </a:pPr>
            <a:r>
              <a:rPr lang="en-US" sz="2000" i="1" dirty="0"/>
              <a:t>(continued)</a:t>
            </a:r>
          </a:p>
          <a:p>
            <a:pPr marL="347472" indent="-347472">
              <a:lnSpc>
                <a:spcPts val="2200"/>
              </a:lnSpc>
              <a:spcBef>
                <a:spcPts val="0"/>
              </a:spcBef>
              <a:spcAft>
                <a:spcPts val="900"/>
              </a:spcAft>
              <a:buClr>
                <a:schemeClr val="accent2"/>
              </a:buClr>
              <a:buSzPct val="100000"/>
              <a:buFont typeface="+mj-lt"/>
              <a:buAutoNum type="arabicPeriod" startAt="5"/>
              <a:defRPr sz="1900"/>
            </a:pPr>
            <a:r>
              <a:rPr lang="en-US" sz="2000" dirty="0"/>
              <a:t>Is your child socializing at someone else’s home?  Know where he or she will be.  Call the parents in advance to verify the occasion and location and that there will be supervision.  If the activity seems inappropriate, express concern and keep your child home.</a:t>
            </a:r>
          </a:p>
          <a:p>
            <a:pPr marL="347472" indent="-347472">
              <a:lnSpc>
                <a:spcPts val="2200"/>
              </a:lnSpc>
              <a:spcBef>
                <a:spcPts val="0"/>
              </a:spcBef>
              <a:spcAft>
                <a:spcPts val="900"/>
              </a:spcAft>
              <a:buClr>
                <a:schemeClr val="accent2"/>
              </a:buClr>
              <a:buSzPct val="100000"/>
              <a:buAutoNum type="arabicPeriod" startAt="5"/>
              <a:defRPr sz="1900"/>
            </a:pPr>
            <a:r>
              <a:rPr lang="en-US" sz="2000" dirty="0"/>
              <a:t>Communicate your expectations and rules for when your teen goes out with friends, and include regular check-ins.</a:t>
            </a:r>
          </a:p>
          <a:p>
            <a:pPr marL="347472" indent="-347472">
              <a:lnSpc>
                <a:spcPts val="2200"/>
              </a:lnSpc>
              <a:spcBef>
                <a:spcPts val="0"/>
              </a:spcBef>
              <a:spcAft>
                <a:spcPts val="900"/>
              </a:spcAft>
              <a:buClr>
                <a:schemeClr val="accent2"/>
              </a:buClr>
              <a:buSzPct val="100000"/>
              <a:buAutoNum type="arabicPeriod" startAt="5"/>
              <a:defRPr sz="1900"/>
            </a:pPr>
            <a:r>
              <a:rPr lang="en-US" sz="2000" dirty="0"/>
              <a:t>Assure your child that he or she can call you to be picked up whenever needed.</a:t>
            </a:r>
          </a:p>
          <a:p>
            <a:pPr marL="347472" indent="-347472">
              <a:lnSpc>
                <a:spcPts val="2200"/>
              </a:lnSpc>
              <a:spcBef>
                <a:spcPts val="0"/>
              </a:spcBef>
              <a:spcAft>
                <a:spcPts val="600"/>
              </a:spcAft>
              <a:buClr>
                <a:schemeClr val="accent2"/>
              </a:buClr>
              <a:buSzPct val="100000"/>
              <a:buAutoNum type="arabicPeriod" startAt="5"/>
              <a:defRPr sz="1900"/>
            </a:pPr>
            <a:r>
              <a:rPr lang="en-US" sz="2000" dirty="0"/>
              <a:t>Create a contract establishing rules about drugs and alcohol.</a:t>
            </a:r>
          </a:p>
        </p:txBody>
      </p:sp>
      <p:sp>
        <p:nvSpPr>
          <p:cNvPr id="164" name="Parents-What Can You Do"/>
          <p:cNvSpPr txBox="1">
            <a:spLocks noGrp="1"/>
          </p:cNvSpPr>
          <p:nvPr>
            <p:ph type="title"/>
          </p:nvPr>
        </p:nvSpPr>
        <p:spPr>
          <a:xfrm>
            <a:off x="0" y="0"/>
            <a:ext cx="9144000" cy="1097280"/>
          </a:xfrm>
          <a:prstGeom prst="rect">
            <a:avLst/>
          </a:prstGeom>
        </p:spPr>
        <p:txBody>
          <a:bodyPr>
            <a:normAutofit/>
          </a:bodyPr>
          <a:lstStyle>
            <a:lvl1pPr algn="ctr">
              <a:defRPr>
                <a:solidFill>
                  <a:srgbClr val="FFFC79"/>
                </a:solidFill>
              </a:defRPr>
            </a:lvl1pPr>
          </a:lstStyle>
          <a:p>
            <a:r>
              <a:rPr sz="3600" b="1" dirty="0">
                <a:solidFill>
                  <a:schemeClr val="accent3"/>
                </a:solidFill>
              </a:rPr>
              <a:t>Parents</a:t>
            </a:r>
            <a:r>
              <a:rPr lang="en-US" sz="3600" b="1" dirty="0">
                <a:solidFill>
                  <a:schemeClr val="accent3"/>
                </a:solidFill>
              </a:rPr>
              <a:t> – </a:t>
            </a:r>
            <a:r>
              <a:rPr sz="3600" b="1" dirty="0">
                <a:solidFill>
                  <a:schemeClr val="accent3"/>
                </a:solidFill>
              </a:rPr>
              <a:t>What Can You Do</a:t>
            </a:r>
            <a:r>
              <a:rPr lang="en-US" sz="3600" b="1" dirty="0">
                <a:solidFill>
                  <a:schemeClr val="accent3"/>
                </a:solidFill>
              </a:rPr>
              <a:t>?</a:t>
            </a:r>
            <a:endParaRPr sz="3600" b="1" dirty="0">
              <a:solidFill>
                <a:schemeClr val="accent3"/>
              </a:solidFill>
            </a:endParaRPr>
          </a:p>
        </p:txBody>
      </p:sp>
      <p:sp>
        <p:nvSpPr>
          <p:cNvPr id="165" name="Source:  Drug free.org:…"/>
          <p:cNvSpPr txBox="1"/>
          <p:nvPr/>
        </p:nvSpPr>
        <p:spPr>
          <a:xfrm>
            <a:off x="2203149" y="5720938"/>
            <a:ext cx="6587699"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sz="1400">
                <a:solidFill>
                  <a:srgbClr val="FFFFFF"/>
                </a:solidFill>
              </a:defRPr>
            </a:pPr>
            <a:r>
              <a:rPr lang="en-US" sz="1400" dirty="0">
                <a:solidFill>
                  <a:schemeClr val="accent3"/>
                </a:solidFill>
              </a:rPr>
              <a:t>Source: https://drugfree.org/article/how-to-address-underage-drinking/</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extLst>
      <p:ext uri="{BB962C8B-B14F-4D97-AF65-F5344CB8AC3E}">
        <p14:creationId xmlns:p14="http://schemas.microsoft.com/office/powerpoint/2010/main" val="85328083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Binge Drinking"/>
          <p:cNvSpPr txBox="1">
            <a:spLocks noGrp="1"/>
          </p:cNvSpPr>
          <p:nvPr>
            <p:ph type="title"/>
          </p:nvPr>
        </p:nvSpPr>
        <p:spPr>
          <a:xfrm>
            <a:off x="0" y="1"/>
            <a:ext cx="9144000" cy="1337186"/>
          </a:xfrm>
          <a:prstGeom prst="rect">
            <a:avLst/>
          </a:prstGeom>
        </p:spPr>
        <p:txBody>
          <a:bodyPr>
            <a:normAutofit/>
          </a:bodyPr>
          <a:lstStyle>
            <a:lvl1pPr algn="ctr">
              <a:defRPr sz="4500">
                <a:solidFill>
                  <a:srgbClr val="FFFC79"/>
                </a:solidFill>
              </a:defRPr>
            </a:lvl1pPr>
          </a:lstStyle>
          <a:p>
            <a:r>
              <a:rPr lang="en-US" sz="4000" b="1" dirty="0">
                <a:solidFill>
                  <a:schemeClr val="accent3"/>
                </a:solidFill>
              </a:rPr>
              <a:t>BINGE DRINKING</a:t>
            </a:r>
            <a:endParaRPr sz="4000" b="1" dirty="0">
              <a:solidFill>
                <a:schemeClr val="accent3"/>
              </a:solidFill>
            </a:endParaRPr>
          </a:p>
        </p:txBody>
      </p:sp>
      <p:pic>
        <p:nvPicPr>
          <p:cNvPr id="174" name="shutterstock_1130260130.jpg" descr="shutterstock_1130260130.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219482" y="1337187"/>
            <a:ext cx="6705036" cy="4571433"/>
          </a:xfrm>
          <a:prstGeom prst="rect">
            <a:avLst/>
          </a:prstGeom>
          <a:ln w="76200" cap="sq">
            <a:solidFill>
              <a:srgbClr val="EAEAEA"/>
            </a:solidFill>
            <a:miter/>
          </a:ln>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Binge drinking is the most common, costly, and deadly pattern of excessive alcohol use in the United States.  Binge drinking is defined as a pattern of drinking that brings a person’s blood alcohol concentration (BAC) to 0.08 g/dl or above. This typicall"/>
          <p:cNvSpPr txBox="1"/>
          <p:nvPr/>
        </p:nvSpPr>
        <p:spPr>
          <a:xfrm>
            <a:off x="457200" y="1097280"/>
            <a:ext cx="8229600" cy="3139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900">
                <a:solidFill>
                  <a:srgbClr val="FFFFFF"/>
                </a:solidFill>
              </a:defRPr>
            </a:pPr>
            <a:r>
              <a:rPr sz="2200" dirty="0"/>
              <a:t>Binge drinking is the most common, costly, and deadly pattern of </a:t>
            </a:r>
            <a:r>
              <a:rPr sz="2200" u="sng" dirty="0">
                <a:hlinkClick r:id="rId2"/>
              </a:rPr>
              <a:t>excessive alcohol use</a:t>
            </a:r>
            <a:r>
              <a:rPr sz="2200" dirty="0"/>
              <a:t> in the United States.</a:t>
            </a:r>
            <a:endParaRPr lang="en-US" sz="2200" dirty="0"/>
          </a:p>
          <a:p>
            <a:pPr>
              <a:defRPr sz="1900">
                <a:solidFill>
                  <a:srgbClr val="FFFFFF"/>
                </a:solidFill>
              </a:defRPr>
            </a:pPr>
            <a:endParaRPr lang="en-US" sz="2200" dirty="0"/>
          </a:p>
          <a:p>
            <a:pPr>
              <a:defRPr sz="1900">
                <a:solidFill>
                  <a:srgbClr val="FFFFFF"/>
                </a:solidFill>
              </a:defRPr>
            </a:pPr>
            <a:r>
              <a:rPr sz="2200" dirty="0"/>
              <a:t>Binge drinking is defined as a pattern of drinking that brings a person’s blood alcohol concentration (BAC) to 0.08 g/dl or above.</a:t>
            </a:r>
            <a:r>
              <a:rPr lang="en-US" sz="2200" dirty="0"/>
              <a:t>  </a:t>
            </a:r>
            <a:r>
              <a:rPr sz="2200" dirty="0"/>
              <a:t>This typically happens when men consume 5 or more drinks or women consume 4 or more drinks in about 2 hours.  Most people who binge drink are not alcohol dependent.</a:t>
            </a:r>
          </a:p>
        </p:txBody>
      </p:sp>
      <p:sp>
        <p:nvSpPr>
          <p:cNvPr id="178" name="BINGE DRINKING"/>
          <p:cNvSpPr txBox="1"/>
          <p:nvPr/>
        </p:nvSpPr>
        <p:spPr>
          <a:xfrm>
            <a:off x="0" y="0"/>
            <a:ext cx="9144000" cy="10972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4100">
                <a:solidFill>
                  <a:srgbClr val="FFFC79"/>
                </a:solidFill>
                <a:effectLst>
                  <a:outerShdw blurRad="38100" dist="25400" dir="5400000" rotWithShape="0">
                    <a:srgbClr val="000000">
                      <a:alpha val="25000"/>
                    </a:srgbClr>
                  </a:outerShdw>
                </a:effectLst>
              </a:defRPr>
            </a:lvl1pPr>
          </a:lstStyle>
          <a:p>
            <a:r>
              <a:rPr lang="en-US" sz="3600" b="1" dirty="0">
                <a:solidFill>
                  <a:schemeClr val="accent3"/>
                </a:solidFill>
              </a:rPr>
              <a:t>Binge Drinking</a:t>
            </a:r>
            <a:endParaRPr sz="3600" b="1" dirty="0">
              <a:solidFill>
                <a:schemeClr val="accent3"/>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Parents and teachers can play a big role in shaping young people’s attitudes toward drinking. Parents in particular can have either a positive or negative influence.…"/>
          <p:cNvSpPr txBox="1">
            <a:spLocks noGrp="1"/>
          </p:cNvSpPr>
          <p:nvPr>
            <p:ph type="body" sz="half" idx="1"/>
          </p:nvPr>
        </p:nvSpPr>
        <p:spPr>
          <a:xfrm>
            <a:off x="457200" y="1005840"/>
            <a:ext cx="8229600" cy="4693920"/>
          </a:xfrm>
          <a:prstGeom prst="rect">
            <a:avLst/>
          </a:prstGeom>
        </p:spPr>
        <p:txBody>
          <a:bodyPr/>
          <a:lstStyle/>
          <a:p>
            <a:pPr marL="0" indent="0">
              <a:lnSpc>
                <a:spcPts val="2000"/>
              </a:lnSpc>
              <a:spcBef>
                <a:spcPts val="0"/>
              </a:spcBef>
              <a:spcAft>
                <a:spcPts val="1200"/>
              </a:spcAft>
              <a:buClrTx/>
              <a:buSzTx/>
              <a:buNone/>
              <a:defRPr sz="1500"/>
            </a:pPr>
            <a:r>
              <a:rPr sz="2000" dirty="0"/>
              <a:t>Parents and teachers can play a big role in shaping young people’s attitudes toward drinking. </a:t>
            </a:r>
            <a:r>
              <a:rPr lang="en-US" sz="2000" dirty="0"/>
              <a:t> </a:t>
            </a:r>
            <a:r>
              <a:rPr sz="2000" dirty="0"/>
              <a:t>Parents in particular can have either a positive or negative influence.</a:t>
            </a:r>
            <a:endParaRPr lang="en-US" sz="2000" dirty="0"/>
          </a:p>
          <a:p>
            <a:pPr marL="0" indent="0">
              <a:lnSpc>
                <a:spcPts val="2000"/>
              </a:lnSpc>
              <a:spcBef>
                <a:spcPts val="0"/>
              </a:spcBef>
              <a:spcAft>
                <a:spcPts val="600"/>
              </a:spcAft>
              <a:buClrTx/>
              <a:buSzTx/>
              <a:buNone/>
              <a:defRPr sz="1500"/>
            </a:pPr>
            <a:r>
              <a:rPr sz="2000" dirty="0"/>
              <a:t>Parents can help their children avoid alcohol problems by:</a:t>
            </a:r>
          </a:p>
          <a:p>
            <a:pPr marL="685800" lvl="2" indent="-228600">
              <a:lnSpc>
                <a:spcPts val="2000"/>
              </a:lnSpc>
              <a:spcBef>
                <a:spcPts val="0"/>
              </a:spcBef>
              <a:spcAft>
                <a:spcPts val="600"/>
              </a:spcAft>
              <a:buClr>
                <a:schemeClr val="accent2"/>
              </a:buClr>
              <a:buSzTx/>
              <a:buFont typeface="Wingdings" panose="05000000000000000000" pitchFamily="2" charset="2"/>
              <a:buChar char="§"/>
              <a:defRPr sz="1500"/>
            </a:pPr>
            <a:r>
              <a:rPr sz="2000" dirty="0"/>
              <a:t>Talking about the dangers of drinking</a:t>
            </a:r>
          </a:p>
          <a:p>
            <a:pPr marL="685800" lvl="2" indent="-228600">
              <a:lnSpc>
                <a:spcPts val="2000"/>
              </a:lnSpc>
              <a:spcBef>
                <a:spcPts val="0"/>
              </a:spcBef>
              <a:spcAft>
                <a:spcPts val="600"/>
              </a:spcAft>
              <a:buClr>
                <a:schemeClr val="accent2"/>
              </a:buClr>
              <a:buSzTx/>
              <a:buFont typeface="Wingdings" panose="05000000000000000000" pitchFamily="2" charset="2"/>
              <a:buChar char="§"/>
              <a:defRPr sz="1500"/>
            </a:pPr>
            <a:r>
              <a:rPr sz="2000" dirty="0"/>
              <a:t>Drinking responsibly, if they choose to drink</a:t>
            </a:r>
          </a:p>
          <a:p>
            <a:pPr marL="685800" lvl="2" indent="-228600">
              <a:lnSpc>
                <a:spcPts val="2000"/>
              </a:lnSpc>
              <a:spcBef>
                <a:spcPts val="0"/>
              </a:spcBef>
              <a:spcAft>
                <a:spcPts val="600"/>
              </a:spcAft>
              <a:buClr>
                <a:schemeClr val="accent2"/>
              </a:buClr>
              <a:buSzTx/>
              <a:buFont typeface="Wingdings" panose="05000000000000000000" pitchFamily="2" charset="2"/>
              <a:buChar char="§"/>
              <a:defRPr sz="1500"/>
            </a:pPr>
            <a:r>
              <a:rPr sz="2000" dirty="0"/>
              <a:t>Serving as positive role models in general</a:t>
            </a:r>
          </a:p>
          <a:p>
            <a:pPr marL="685800" lvl="2" indent="-228600">
              <a:lnSpc>
                <a:spcPts val="2000"/>
              </a:lnSpc>
              <a:spcBef>
                <a:spcPts val="0"/>
              </a:spcBef>
              <a:spcAft>
                <a:spcPts val="600"/>
              </a:spcAft>
              <a:buClr>
                <a:schemeClr val="accent2"/>
              </a:buClr>
              <a:buSzTx/>
              <a:buFont typeface="Wingdings" panose="05000000000000000000" pitchFamily="2" charset="2"/>
              <a:buChar char="§"/>
              <a:defRPr sz="1500"/>
            </a:pPr>
            <a:r>
              <a:rPr sz="2000" dirty="0"/>
              <a:t>Not making alcohol available</a:t>
            </a:r>
          </a:p>
          <a:p>
            <a:pPr marL="685800" lvl="2" indent="-228600">
              <a:lnSpc>
                <a:spcPts val="2000"/>
              </a:lnSpc>
              <a:spcBef>
                <a:spcPts val="0"/>
              </a:spcBef>
              <a:spcAft>
                <a:spcPts val="600"/>
              </a:spcAft>
              <a:buClr>
                <a:schemeClr val="accent2"/>
              </a:buClr>
              <a:buSzTx/>
              <a:buFont typeface="Wingdings" panose="05000000000000000000" pitchFamily="2" charset="2"/>
              <a:buChar char="§"/>
              <a:defRPr sz="1500"/>
            </a:pPr>
            <a:r>
              <a:rPr sz="2000" dirty="0"/>
              <a:t>Getting to know their children’s friends</a:t>
            </a:r>
          </a:p>
          <a:p>
            <a:pPr marL="685800" lvl="2" indent="-228600">
              <a:lnSpc>
                <a:spcPts val="2000"/>
              </a:lnSpc>
              <a:spcBef>
                <a:spcPts val="0"/>
              </a:spcBef>
              <a:spcAft>
                <a:spcPts val="600"/>
              </a:spcAft>
              <a:buClr>
                <a:schemeClr val="accent2"/>
              </a:buClr>
              <a:buSzTx/>
              <a:buFont typeface="Wingdings" panose="05000000000000000000" pitchFamily="2" charset="2"/>
              <a:buChar char="§"/>
              <a:defRPr sz="1500"/>
            </a:pPr>
            <a:r>
              <a:rPr sz="2000" dirty="0"/>
              <a:t>Having regular conversations about life in general</a:t>
            </a:r>
          </a:p>
          <a:p>
            <a:pPr marL="685800" lvl="2" indent="-228600">
              <a:lnSpc>
                <a:spcPts val="2000"/>
              </a:lnSpc>
              <a:spcBef>
                <a:spcPts val="0"/>
              </a:spcBef>
              <a:spcAft>
                <a:spcPts val="600"/>
              </a:spcAft>
              <a:buClr>
                <a:schemeClr val="accent2"/>
              </a:buClr>
              <a:buSzTx/>
              <a:buFont typeface="Wingdings" panose="05000000000000000000" pitchFamily="2" charset="2"/>
              <a:buChar char="§"/>
              <a:defRPr sz="1500"/>
            </a:pPr>
            <a:r>
              <a:rPr sz="2000" dirty="0"/>
              <a:t>Connecting with other parents about sending clear messages about the importance of not drinking alcohol</a:t>
            </a:r>
            <a:endParaRPr lang="en-US" sz="2000" dirty="0"/>
          </a:p>
          <a:p>
            <a:pPr marL="685800" lvl="2" indent="-228600">
              <a:lnSpc>
                <a:spcPts val="2000"/>
              </a:lnSpc>
              <a:spcBef>
                <a:spcPts val="0"/>
              </a:spcBef>
              <a:spcAft>
                <a:spcPts val="600"/>
              </a:spcAft>
              <a:buClr>
                <a:schemeClr val="accent2"/>
              </a:buClr>
              <a:buSzTx/>
              <a:buFont typeface="Wingdings" panose="05000000000000000000" pitchFamily="2" charset="2"/>
              <a:buChar char="§"/>
              <a:defRPr sz="1500"/>
            </a:pPr>
            <a:r>
              <a:rPr sz="2000" dirty="0"/>
              <a:t>Supervising all parties to make sure there is no alcohol</a:t>
            </a:r>
          </a:p>
          <a:p>
            <a:pPr marL="685800" lvl="2" indent="-228600">
              <a:lnSpc>
                <a:spcPts val="2000"/>
              </a:lnSpc>
              <a:spcBef>
                <a:spcPts val="0"/>
              </a:spcBef>
              <a:buClr>
                <a:schemeClr val="accent2"/>
              </a:buClr>
              <a:buSzTx/>
              <a:buFont typeface="Wingdings" panose="05000000000000000000" pitchFamily="2" charset="2"/>
              <a:buChar char="§"/>
              <a:defRPr sz="1500"/>
            </a:pPr>
            <a:r>
              <a:rPr sz="2000" dirty="0"/>
              <a:t>Encouraging kids to participate in healthy and fun activities that do not involve alcohol</a:t>
            </a:r>
          </a:p>
        </p:txBody>
      </p:sp>
      <p:sp>
        <p:nvSpPr>
          <p:cNvPr id="182" name="THE ROLE OF PARENTS &amp; PREVENTION"/>
          <p:cNvSpPr txBox="1">
            <a:spLocks noGrp="1"/>
          </p:cNvSpPr>
          <p:nvPr>
            <p:ph type="title"/>
          </p:nvPr>
        </p:nvSpPr>
        <p:spPr>
          <a:xfrm>
            <a:off x="0" y="0"/>
            <a:ext cx="9144000" cy="1097280"/>
          </a:xfrm>
          <a:prstGeom prst="rect">
            <a:avLst/>
          </a:prstGeom>
        </p:spPr>
        <p:txBody>
          <a:bodyPr>
            <a:normAutofit/>
          </a:bodyPr>
          <a:lstStyle>
            <a:lvl1pPr algn="ctr" defTabSz="713231">
              <a:defRPr sz="3198">
                <a:solidFill>
                  <a:srgbClr val="FFFC79"/>
                </a:solidFill>
                <a:effectLst>
                  <a:outerShdw blurRad="29717" dist="19812" dir="5400000" rotWithShape="0">
                    <a:srgbClr val="000000">
                      <a:alpha val="25000"/>
                    </a:srgbClr>
                  </a:outerShdw>
                </a:effectLst>
              </a:defRPr>
            </a:lvl1pPr>
          </a:lstStyle>
          <a:p>
            <a:r>
              <a:rPr lang="en-US" sz="3600" b="1" dirty="0">
                <a:solidFill>
                  <a:schemeClr val="accent3"/>
                </a:solidFill>
              </a:rPr>
              <a:t>The Role of Parents &amp; Prevention</a:t>
            </a:r>
            <a:endParaRPr sz="3600" b="1" dirty="0">
              <a:solidFill>
                <a:schemeClr val="accent3"/>
              </a:solidFill>
            </a:endParaRPr>
          </a:p>
        </p:txBody>
      </p:sp>
      <p:sp>
        <p:nvSpPr>
          <p:cNvPr id="183" name="Source:  https://www.niaaa.nih.gov/publications/brochures-and-fact-sheets/underage-drinking"/>
          <p:cNvSpPr txBox="1"/>
          <p:nvPr/>
        </p:nvSpPr>
        <p:spPr>
          <a:xfrm>
            <a:off x="846315" y="5826475"/>
            <a:ext cx="7979105" cy="267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spcBef>
                <a:spcPts val="400"/>
              </a:spcBef>
              <a:defRPr sz="1400">
                <a:solidFill>
                  <a:srgbClr val="FFFFFF"/>
                </a:solidFill>
              </a:defRPr>
            </a:lvl1pPr>
          </a:lstStyle>
          <a:p>
            <a:pPr>
              <a:lnSpc>
                <a:spcPts val="1300"/>
              </a:lnSpc>
              <a:spcBef>
                <a:spcPts val="0"/>
              </a:spcBef>
            </a:pPr>
            <a:r>
              <a:rPr sz="1300" dirty="0">
                <a:solidFill>
                  <a:schemeClr val="accent3"/>
                </a:solidFill>
              </a:rPr>
              <a:t>Source:  https://www.niaaa.nih.gov/publications/brochures-and-fact-sheets/underage-drinking</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Parents and teachers can play a big role in shaping young people’s attitudes toward drinking. Parents in particular can have either a positive or negative influence.…"/>
          <p:cNvSpPr txBox="1">
            <a:spLocks noGrp="1"/>
          </p:cNvSpPr>
          <p:nvPr>
            <p:ph type="body" sz="half" idx="1"/>
          </p:nvPr>
        </p:nvSpPr>
        <p:spPr>
          <a:xfrm>
            <a:off x="457200" y="1371600"/>
            <a:ext cx="8229600" cy="1911391"/>
          </a:xfrm>
          <a:prstGeom prst="rect">
            <a:avLst/>
          </a:prstGeom>
        </p:spPr>
        <p:txBody>
          <a:bodyPr/>
          <a:lstStyle/>
          <a:p>
            <a:pPr marL="0" indent="0">
              <a:lnSpc>
                <a:spcPts val="2200"/>
              </a:lnSpc>
              <a:spcBef>
                <a:spcPts val="0"/>
              </a:spcBef>
              <a:spcAft>
                <a:spcPts val="1200"/>
              </a:spcAft>
              <a:buClrTx/>
              <a:buSzTx/>
              <a:buNone/>
              <a:defRPr sz="1500"/>
            </a:pPr>
            <a:r>
              <a:rPr lang="en-US" sz="2000" i="1" dirty="0"/>
              <a:t>(continued)</a:t>
            </a:r>
          </a:p>
          <a:p>
            <a:pPr marL="0" indent="0">
              <a:lnSpc>
                <a:spcPts val="2000"/>
              </a:lnSpc>
              <a:spcBef>
                <a:spcPts val="0"/>
              </a:spcBef>
              <a:spcAft>
                <a:spcPts val="1200"/>
              </a:spcAft>
              <a:buClrTx/>
              <a:buSzTx/>
              <a:buNone/>
              <a:defRPr sz="1500"/>
            </a:pPr>
            <a:r>
              <a:rPr sz="2000" dirty="0"/>
              <a:t>Research shows that children whose parents are actively involved in their lives are less likely to drink alcohol.</a:t>
            </a:r>
          </a:p>
          <a:p>
            <a:pPr marL="0" indent="0">
              <a:lnSpc>
                <a:spcPts val="2000"/>
              </a:lnSpc>
              <a:spcBef>
                <a:spcPts val="0"/>
              </a:spcBef>
              <a:spcAft>
                <a:spcPts val="600"/>
              </a:spcAft>
              <a:buClrTx/>
              <a:buSzTx/>
              <a:buNone/>
              <a:defRPr sz="1500"/>
            </a:pPr>
            <a:r>
              <a:rPr sz="2000" dirty="0"/>
              <a:t>On the other hand, research shows that a child with a parent who binge drinks is much more likely to binge drink than a child whose parents do not binge drink</a:t>
            </a:r>
          </a:p>
        </p:txBody>
      </p:sp>
      <p:sp>
        <p:nvSpPr>
          <p:cNvPr id="182" name="THE ROLE OF PARENTS &amp; PREVENTION"/>
          <p:cNvSpPr txBox="1">
            <a:spLocks noGrp="1"/>
          </p:cNvSpPr>
          <p:nvPr>
            <p:ph type="title"/>
          </p:nvPr>
        </p:nvSpPr>
        <p:spPr>
          <a:xfrm>
            <a:off x="0" y="0"/>
            <a:ext cx="9144000" cy="1371600"/>
          </a:xfrm>
          <a:prstGeom prst="rect">
            <a:avLst/>
          </a:prstGeom>
        </p:spPr>
        <p:txBody>
          <a:bodyPr>
            <a:normAutofit/>
          </a:bodyPr>
          <a:lstStyle>
            <a:lvl1pPr algn="ctr" defTabSz="713231">
              <a:defRPr sz="3198">
                <a:solidFill>
                  <a:srgbClr val="FFFC79"/>
                </a:solidFill>
                <a:effectLst>
                  <a:outerShdw blurRad="29717" dist="19812" dir="5400000" rotWithShape="0">
                    <a:srgbClr val="000000">
                      <a:alpha val="25000"/>
                    </a:srgbClr>
                  </a:outerShdw>
                </a:effectLst>
              </a:defRPr>
            </a:lvl1pPr>
          </a:lstStyle>
          <a:p>
            <a:r>
              <a:rPr lang="en-US" sz="3600" b="1" dirty="0">
                <a:solidFill>
                  <a:schemeClr val="accent3"/>
                </a:solidFill>
              </a:rPr>
              <a:t>The Role of Parents &amp; Prevention</a:t>
            </a:r>
            <a:endParaRPr sz="3600" b="1" dirty="0">
              <a:solidFill>
                <a:schemeClr val="accent3"/>
              </a:solidFill>
            </a:endParaRPr>
          </a:p>
        </p:txBody>
      </p:sp>
      <p:sp>
        <p:nvSpPr>
          <p:cNvPr id="183" name="Source:  https://www.niaaa.nih.gov/publications/brochures-and-fact-sheets/underage-drinking"/>
          <p:cNvSpPr txBox="1"/>
          <p:nvPr/>
        </p:nvSpPr>
        <p:spPr>
          <a:xfrm>
            <a:off x="707695" y="5686910"/>
            <a:ext cx="7979105" cy="267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spcBef>
                <a:spcPts val="400"/>
              </a:spcBef>
              <a:defRPr sz="1400">
                <a:solidFill>
                  <a:srgbClr val="FFFFFF"/>
                </a:solidFill>
              </a:defRPr>
            </a:lvl1pPr>
          </a:lstStyle>
          <a:p>
            <a:pPr>
              <a:lnSpc>
                <a:spcPts val="1300"/>
              </a:lnSpc>
              <a:spcBef>
                <a:spcPts val="0"/>
              </a:spcBef>
            </a:pPr>
            <a:r>
              <a:rPr sz="1300" dirty="0">
                <a:solidFill>
                  <a:schemeClr val="accent3"/>
                </a:solidFill>
              </a:rPr>
              <a:t>Source:  https://www.niaaa.nih.gov/publications/brochures-and-fact-sheets/underage-drinking</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extLst>
      <p:ext uri="{BB962C8B-B14F-4D97-AF65-F5344CB8AC3E}">
        <p14:creationId xmlns:p14="http://schemas.microsoft.com/office/powerpoint/2010/main" val="79671244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VAPING"/>
          <p:cNvSpPr txBox="1">
            <a:spLocks noGrp="1"/>
          </p:cNvSpPr>
          <p:nvPr>
            <p:ph type="title"/>
          </p:nvPr>
        </p:nvSpPr>
        <p:spPr>
          <a:xfrm>
            <a:off x="0" y="0"/>
            <a:ext cx="9144000" cy="1335024"/>
          </a:xfrm>
          <a:prstGeom prst="rect">
            <a:avLst/>
          </a:prstGeom>
        </p:spPr>
        <p:txBody>
          <a:bodyPr/>
          <a:lstStyle>
            <a:lvl1pPr algn="ctr">
              <a:defRPr>
                <a:solidFill>
                  <a:srgbClr val="FFD479"/>
                </a:solidFill>
              </a:defRPr>
            </a:lvl1pPr>
          </a:lstStyle>
          <a:p>
            <a:r>
              <a:rPr sz="4000" b="1" dirty="0">
                <a:solidFill>
                  <a:schemeClr val="accent3"/>
                </a:solidFill>
              </a:rPr>
              <a:t>VAPING</a:t>
            </a:r>
          </a:p>
        </p:txBody>
      </p:sp>
      <p:pic>
        <p:nvPicPr>
          <p:cNvPr id="188" name="shutterstock_1226264623.jpg" descr="shutterstock_1226264623.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045681" y="1335024"/>
            <a:ext cx="7052637" cy="4208412"/>
          </a:xfrm>
          <a:prstGeom prst="rect">
            <a:avLst/>
          </a:prstGeom>
          <a:ln w="76200" cap="sq">
            <a:solidFill>
              <a:srgbClr val="EAEAEA"/>
            </a:solidFill>
            <a:miter/>
          </a:ln>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What Is A Vape Pen ?"/>
          <p:cNvSpPr txBox="1">
            <a:spLocks noGrp="1"/>
          </p:cNvSpPr>
          <p:nvPr>
            <p:ph type="title"/>
          </p:nvPr>
        </p:nvSpPr>
        <p:spPr>
          <a:xfrm>
            <a:off x="0" y="0"/>
            <a:ext cx="9144000" cy="1371600"/>
          </a:xfrm>
          <a:prstGeom prst="rect">
            <a:avLst/>
          </a:prstGeom>
        </p:spPr>
        <p:txBody>
          <a:bodyPr>
            <a:normAutofit/>
          </a:bodyPr>
          <a:lstStyle>
            <a:lvl1pPr algn="ctr">
              <a:defRPr>
                <a:solidFill>
                  <a:srgbClr val="FFD479"/>
                </a:solidFill>
              </a:defRPr>
            </a:lvl1pPr>
          </a:lstStyle>
          <a:p>
            <a:r>
              <a:rPr sz="3600" b="1" dirty="0">
                <a:solidFill>
                  <a:schemeClr val="accent3"/>
                </a:solidFill>
              </a:rPr>
              <a:t>What Is </a:t>
            </a:r>
            <a:r>
              <a:rPr lang="en-US" sz="3600" b="1" dirty="0">
                <a:solidFill>
                  <a:schemeClr val="accent3"/>
                </a:solidFill>
              </a:rPr>
              <a:t>a</a:t>
            </a:r>
            <a:r>
              <a:rPr sz="3600" b="1" dirty="0">
                <a:solidFill>
                  <a:schemeClr val="accent3"/>
                </a:solidFill>
              </a:rPr>
              <a:t> Vape Pen ?</a:t>
            </a:r>
          </a:p>
        </p:txBody>
      </p:sp>
      <p:sp>
        <p:nvSpPr>
          <p:cNvPr id="191" name="Vapes, vaporizers, vape pens, hookah pens, electronic cigarettes (e-cigarettes or e-cigs), and e-pipes are some of the many terms used to describe electronic nicotine delivery systems (ENDS).…"/>
          <p:cNvSpPr txBox="1">
            <a:spLocks noGrp="1"/>
          </p:cNvSpPr>
          <p:nvPr>
            <p:ph type="body" idx="4294967295"/>
          </p:nvPr>
        </p:nvSpPr>
        <p:spPr>
          <a:xfrm>
            <a:off x="457200" y="1371600"/>
            <a:ext cx="8229600" cy="4350774"/>
          </a:xfrm>
          <a:prstGeom prst="rect">
            <a:avLst/>
          </a:prstGeom>
        </p:spPr>
        <p:txBody>
          <a:bodyPr/>
          <a:lstStyle/>
          <a:p>
            <a:pPr marL="0" indent="0">
              <a:spcBef>
                <a:spcPts val="0"/>
              </a:spcBef>
              <a:spcAft>
                <a:spcPts val="1200"/>
              </a:spcAft>
              <a:buClrTx/>
              <a:buSzTx/>
              <a:buNone/>
              <a:defRPr sz="2500">
                <a:effectLst>
                  <a:outerShdw blurRad="38100" dist="25400" dir="5400000" rotWithShape="0">
                    <a:srgbClr val="000000">
                      <a:alpha val="25000"/>
                    </a:srgbClr>
                  </a:outerShdw>
                </a:effectLst>
              </a:defRPr>
            </a:pPr>
            <a:r>
              <a:rPr lang="en-US" sz="2200" dirty="0">
                <a:solidFill>
                  <a:schemeClr val="bg1"/>
                </a:solidFill>
                <a:latin typeface="Lucida Sans Unicode" panose="020B0602030504020204" pitchFamily="34" charset="0"/>
                <a:cs typeface="Lucida Sans Unicode" panose="020B0602030504020204" pitchFamily="34" charset="0"/>
              </a:rPr>
              <a:t>Vapes, vaporizers, vape pens, hookah pens, electronic cigarettes (e-cigarettes or e-cigs), and e-pipes are some of the many terms used to describe electronic nicotine delivery systems (ENDS).</a:t>
            </a:r>
          </a:p>
          <a:p>
            <a:pPr marL="0" indent="0">
              <a:spcBef>
                <a:spcPts val="0"/>
              </a:spcBef>
              <a:spcAft>
                <a:spcPts val="1200"/>
              </a:spcAft>
              <a:buClrTx/>
              <a:buSzTx/>
              <a:buNone/>
              <a:defRPr sz="2500">
                <a:effectLst>
                  <a:outerShdw blurRad="38100" dist="25400" dir="5400000" rotWithShape="0">
                    <a:srgbClr val="000000">
                      <a:alpha val="25000"/>
                    </a:srgbClr>
                  </a:outerShdw>
                </a:effectLst>
              </a:defRPr>
            </a:pPr>
            <a:r>
              <a:rPr lang="en-US" sz="2200" dirty="0">
                <a:solidFill>
                  <a:schemeClr val="bg1"/>
                </a:solidFill>
                <a:latin typeface="Lucida Sans Unicode" panose="020B0602030504020204" pitchFamily="34" charset="0"/>
                <a:cs typeface="Lucida Sans Unicode" panose="020B0602030504020204" pitchFamily="34" charset="0"/>
              </a:rPr>
              <a:t>ENDS are noncombustible tobacco products.</a:t>
            </a:r>
          </a:p>
          <a:p>
            <a:pPr marL="0" indent="0">
              <a:spcBef>
                <a:spcPts val="0"/>
              </a:spcBef>
              <a:spcAft>
                <a:spcPts val="6000"/>
              </a:spcAft>
              <a:buClrTx/>
              <a:buSzTx/>
              <a:buNone/>
              <a:defRPr sz="2500">
                <a:effectLst>
                  <a:outerShdw blurRad="38100" dist="25400" dir="5400000" rotWithShape="0">
                    <a:srgbClr val="000000">
                      <a:alpha val="25000"/>
                    </a:srgbClr>
                  </a:outerShdw>
                </a:effectLst>
              </a:defRPr>
            </a:pPr>
            <a:r>
              <a:rPr lang="en-US" sz="2200" dirty="0">
                <a:solidFill>
                  <a:schemeClr val="bg1"/>
                </a:solidFill>
                <a:latin typeface="Lucida Sans Unicode" panose="020B0602030504020204" pitchFamily="34" charset="0"/>
                <a:cs typeface="Lucida Sans Unicode" panose="020B0602030504020204" pitchFamily="34" charset="0"/>
              </a:rPr>
              <a:t>These products use an "e-liquid" that may contain nicotine, as well as varying compositions of flavorings, propylene glycol, vegetable glycerin, and other ingredients.  The liquid is heated to create an aerosol that the user inhales.</a:t>
            </a:r>
          </a:p>
          <a:p>
            <a:pPr marL="0" indent="0" algn="r">
              <a:spcBef>
                <a:spcPts val="0"/>
              </a:spcBef>
              <a:buClrTx/>
              <a:buSzTx/>
              <a:buNone/>
              <a:defRPr sz="2300">
                <a:effectLst>
                  <a:outerShdw blurRad="38100" dist="25400" dir="5400000" rotWithShape="0">
                    <a:srgbClr val="000000">
                      <a:alpha val="25000"/>
                    </a:srgbClr>
                  </a:outerShdw>
                </a:effectLst>
              </a:defRPr>
            </a:pPr>
            <a:r>
              <a:rPr lang="en-US" sz="1400" dirty="0">
                <a:solidFill>
                  <a:schemeClr val="accent3"/>
                </a:solidFill>
                <a:latin typeface="Lucida Sans Unicode" panose="020B0602030504020204" pitchFamily="34" charset="0"/>
                <a:cs typeface="Lucida Sans Unicode" panose="020B0602030504020204" pitchFamily="34" charset="0"/>
              </a:rPr>
              <a:t>Source: </a:t>
            </a:r>
            <a:r>
              <a:rPr lang="en-US" sz="1400" dirty="0" err="1">
                <a:solidFill>
                  <a:schemeClr val="accent3"/>
                </a:solidFill>
                <a:latin typeface="Lucida Sans Unicode" panose="020B0602030504020204" pitchFamily="34" charset="0"/>
                <a:cs typeface="Lucida Sans Unicode" panose="020B0602030504020204" pitchFamily="34" charset="0"/>
              </a:rPr>
              <a:t>fda.Gov</a:t>
            </a:r>
            <a:endParaRPr lang="en-US" sz="1400" dirty="0">
              <a:solidFill>
                <a:schemeClr val="accent3"/>
              </a:solidFill>
              <a:latin typeface="Lucida Sans Unicode" panose="020B0602030504020204" pitchFamily="34" charset="0"/>
              <a:cs typeface="Lucida Sans Unicode" panose="020B0602030504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What many of us call a “vapor” the CDC and other professionals reference as an aerosol.  This is what is inhaled by the user when they take a draw on the vape similar to how they would take a draw from a regular tobacco cigarette.…"/>
          <p:cNvSpPr txBox="1">
            <a:spLocks noGrp="1"/>
          </p:cNvSpPr>
          <p:nvPr>
            <p:ph type="body" sz="half" idx="1"/>
          </p:nvPr>
        </p:nvSpPr>
        <p:spPr>
          <a:xfrm>
            <a:off x="457200" y="1280160"/>
            <a:ext cx="8229600" cy="2210292"/>
          </a:xfrm>
          <a:prstGeom prst="rect">
            <a:avLst/>
          </a:prstGeom>
        </p:spPr>
        <p:txBody>
          <a:bodyPr/>
          <a:lstStyle/>
          <a:p>
            <a:pPr marL="0" marR="64007" indent="0">
              <a:spcBef>
                <a:spcPts val="0"/>
              </a:spcBef>
              <a:spcAft>
                <a:spcPts val="1200"/>
              </a:spcAft>
              <a:buClrTx/>
              <a:buSzTx/>
              <a:buNone/>
              <a:defRPr sz="2700"/>
            </a:pPr>
            <a:r>
              <a:rPr sz="2200" dirty="0"/>
              <a:t>What many of us call a </a:t>
            </a:r>
            <a:r>
              <a:rPr lang="en-US" sz="2200" dirty="0"/>
              <a:t>"</a:t>
            </a:r>
            <a:r>
              <a:rPr sz="2200" dirty="0"/>
              <a:t>vapor</a:t>
            </a:r>
            <a:r>
              <a:rPr lang="en-US" sz="2200" dirty="0"/>
              <a:t>"</a:t>
            </a:r>
            <a:r>
              <a:rPr sz="2200" dirty="0"/>
              <a:t> the CDC and other professionals reference as an aerosol.</a:t>
            </a:r>
            <a:r>
              <a:rPr lang="en-US" sz="2200" dirty="0"/>
              <a:t>  </a:t>
            </a:r>
            <a:r>
              <a:rPr sz="2200" dirty="0"/>
              <a:t>This is what is inhaled by the user when they take a draw on the vape similar to how they would take a draw from a regular tobacco cigarette.</a:t>
            </a:r>
          </a:p>
          <a:p>
            <a:pPr marL="0" marR="64007" indent="0">
              <a:spcBef>
                <a:spcPts val="0"/>
              </a:spcBef>
              <a:spcAft>
                <a:spcPts val="1200"/>
              </a:spcAft>
              <a:buClrTx/>
              <a:buSzTx/>
              <a:buNone/>
              <a:defRPr sz="2700"/>
            </a:pPr>
            <a:r>
              <a:rPr sz="2200" dirty="0"/>
              <a:t>In other words</a:t>
            </a:r>
            <a:r>
              <a:rPr lang="en-US" sz="2200" dirty="0"/>
              <a:t>,</a:t>
            </a:r>
            <a:r>
              <a:rPr sz="2200" dirty="0"/>
              <a:t> the </a:t>
            </a:r>
            <a:r>
              <a:rPr lang="en-US" sz="2200" dirty="0"/>
              <a:t>"</a:t>
            </a:r>
            <a:r>
              <a:rPr sz="2200" dirty="0"/>
              <a:t>vapor</a:t>
            </a:r>
            <a:r>
              <a:rPr lang="en-US" sz="2200" dirty="0"/>
              <a:t>"</a:t>
            </a:r>
            <a:r>
              <a:rPr sz="2200" dirty="0"/>
              <a:t> is actually an </a:t>
            </a:r>
            <a:r>
              <a:rPr lang="en-US" sz="2200" dirty="0"/>
              <a:t>"</a:t>
            </a:r>
            <a:r>
              <a:rPr sz="2200" dirty="0"/>
              <a:t>aerosol</a:t>
            </a:r>
            <a:r>
              <a:rPr lang="en-US" sz="2200" dirty="0"/>
              <a:t>."</a:t>
            </a:r>
            <a:endParaRPr sz="2200" dirty="0"/>
          </a:p>
        </p:txBody>
      </p:sp>
      <p:sp>
        <p:nvSpPr>
          <p:cNvPr id="195" name="Vapor Aerosol Questions"/>
          <p:cNvSpPr txBox="1">
            <a:spLocks noGrp="1"/>
          </p:cNvSpPr>
          <p:nvPr>
            <p:ph type="title"/>
          </p:nvPr>
        </p:nvSpPr>
        <p:spPr>
          <a:xfrm>
            <a:off x="0" y="0"/>
            <a:ext cx="9144000" cy="1160206"/>
          </a:xfrm>
          <a:prstGeom prst="rect">
            <a:avLst/>
          </a:prstGeom>
        </p:spPr>
        <p:txBody>
          <a:bodyPr>
            <a:normAutofit/>
          </a:bodyPr>
          <a:lstStyle>
            <a:lvl1pPr algn="ctr">
              <a:defRPr>
                <a:solidFill>
                  <a:srgbClr val="FFD479"/>
                </a:solidFill>
              </a:defRPr>
            </a:lvl1pPr>
          </a:lstStyle>
          <a:p>
            <a:r>
              <a:rPr sz="3600" b="1" dirty="0">
                <a:solidFill>
                  <a:schemeClr val="accent3"/>
                </a:solidFill>
              </a:rPr>
              <a:t>Vapor Aerosol Questions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The e-cigarette aerosol that users breathe from the device and exhale can contain harmful and potentially harmful substances, including:…"/>
          <p:cNvSpPr txBox="1">
            <a:spLocks noGrp="1"/>
          </p:cNvSpPr>
          <p:nvPr>
            <p:ph type="body" sz="half" idx="1"/>
          </p:nvPr>
        </p:nvSpPr>
        <p:spPr>
          <a:xfrm>
            <a:off x="457200" y="1097279"/>
            <a:ext cx="8229600" cy="5254359"/>
          </a:xfrm>
          <a:prstGeom prst="rect">
            <a:avLst/>
          </a:prstGeom>
        </p:spPr>
        <p:txBody>
          <a:bodyPr/>
          <a:lstStyle/>
          <a:p>
            <a:pPr marL="0" marR="64007" indent="0">
              <a:spcBef>
                <a:spcPts val="0"/>
              </a:spcBef>
              <a:spcAft>
                <a:spcPts val="600"/>
              </a:spcAft>
              <a:buClrTx/>
              <a:buSzTx/>
              <a:buNone/>
              <a:defRPr sz="2000"/>
            </a:pPr>
            <a:r>
              <a:rPr dirty="0"/>
              <a:t>The e-cigarette aerosol that users breathe from the device and exhale can contain harmful and potentially harmful substances, including:</a:t>
            </a:r>
          </a:p>
          <a:p>
            <a:pPr marL="685800" marR="64007" indent="-228600">
              <a:spcBef>
                <a:spcPts val="0"/>
              </a:spcBef>
              <a:spcAft>
                <a:spcPts val="600"/>
              </a:spcAft>
              <a:buClr>
                <a:schemeClr val="accent2"/>
              </a:buClr>
              <a:buSzPct val="100000"/>
              <a:buFont typeface="Wingdings" panose="05000000000000000000" pitchFamily="2" charset="2"/>
              <a:buChar char="§"/>
              <a:defRPr sz="2000"/>
            </a:pPr>
            <a:r>
              <a:rPr dirty="0"/>
              <a:t>Nicotine</a:t>
            </a:r>
          </a:p>
          <a:p>
            <a:pPr marL="685800" marR="64007" indent="-228600">
              <a:spcBef>
                <a:spcPts val="0"/>
              </a:spcBef>
              <a:spcAft>
                <a:spcPts val="600"/>
              </a:spcAft>
              <a:buClr>
                <a:schemeClr val="accent2"/>
              </a:buClr>
              <a:buSzPct val="100000"/>
              <a:buFont typeface="Wingdings" panose="05000000000000000000" pitchFamily="2" charset="2"/>
              <a:buChar char="§"/>
              <a:defRPr sz="2000"/>
            </a:pPr>
            <a:r>
              <a:rPr dirty="0"/>
              <a:t>Ultrafine particles that can be inhaled deep into the lungs</a:t>
            </a:r>
          </a:p>
          <a:p>
            <a:pPr marL="685800" marR="64007" indent="-228600">
              <a:spcBef>
                <a:spcPts val="0"/>
              </a:spcBef>
              <a:spcAft>
                <a:spcPts val="600"/>
              </a:spcAft>
              <a:buClr>
                <a:schemeClr val="accent2"/>
              </a:buClr>
              <a:buSzPct val="100000"/>
              <a:buFont typeface="Wingdings" panose="05000000000000000000" pitchFamily="2" charset="2"/>
              <a:buChar char="§"/>
              <a:defRPr sz="2000"/>
            </a:pPr>
            <a:r>
              <a:rPr dirty="0"/>
              <a:t>Flavoring such as </a:t>
            </a:r>
            <a:r>
              <a:rPr dirty="0" err="1"/>
              <a:t>diacetyl</a:t>
            </a:r>
            <a:r>
              <a:rPr dirty="0"/>
              <a:t>, a chemical linked to a serious lung disease</a:t>
            </a:r>
          </a:p>
          <a:p>
            <a:pPr marL="685800" marR="64007" indent="-228600">
              <a:spcBef>
                <a:spcPts val="0"/>
              </a:spcBef>
              <a:spcAft>
                <a:spcPts val="600"/>
              </a:spcAft>
              <a:buClr>
                <a:schemeClr val="accent2"/>
              </a:buClr>
              <a:buSzPct val="100000"/>
              <a:buFont typeface="Wingdings" panose="05000000000000000000" pitchFamily="2" charset="2"/>
              <a:buChar char="§"/>
              <a:defRPr sz="2000"/>
            </a:pPr>
            <a:r>
              <a:rPr dirty="0"/>
              <a:t>Volatile organic compounds</a:t>
            </a:r>
          </a:p>
          <a:p>
            <a:pPr marL="685800" marR="64007" indent="-228600">
              <a:spcBef>
                <a:spcPts val="0"/>
              </a:spcBef>
              <a:spcAft>
                <a:spcPts val="600"/>
              </a:spcAft>
              <a:buClr>
                <a:schemeClr val="accent2"/>
              </a:buClr>
              <a:buSzPct val="100000"/>
              <a:buFont typeface="Wingdings" panose="05000000000000000000" pitchFamily="2" charset="2"/>
              <a:buChar char="§"/>
              <a:defRPr sz="2000"/>
            </a:pPr>
            <a:r>
              <a:rPr dirty="0"/>
              <a:t>Cancer-causing chemicals</a:t>
            </a:r>
          </a:p>
          <a:p>
            <a:pPr marL="685800" marR="64007" indent="-228600">
              <a:spcBef>
                <a:spcPts val="0"/>
              </a:spcBef>
              <a:spcAft>
                <a:spcPts val="1200"/>
              </a:spcAft>
              <a:buClr>
                <a:schemeClr val="accent2"/>
              </a:buClr>
              <a:buSzPct val="100000"/>
              <a:buFont typeface="Wingdings" panose="05000000000000000000" pitchFamily="2" charset="2"/>
              <a:buChar char="§"/>
              <a:defRPr sz="2000"/>
            </a:pPr>
            <a:r>
              <a:rPr dirty="0"/>
              <a:t>Heavy metals such as nickel, tin, and lead</a:t>
            </a:r>
          </a:p>
          <a:p>
            <a:pPr marL="0" marR="64007" indent="0">
              <a:spcBef>
                <a:spcPts val="0"/>
              </a:spcBef>
              <a:spcAft>
                <a:spcPts val="2400"/>
              </a:spcAft>
              <a:buClrTx/>
              <a:buSzTx/>
              <a:buNone/>
              <a:defRPr sz="2000"/>
            </a:pPr>
            <a:r>
              <a:rPr dirty="0"/>
              <a:t>It is difficult for consumers to know what e-cigarette products contain. </a:t>
            </a:r>
            <a:r>
              <a:rPr lang="en-US" dirty="0"/>
              <a:t> </a:t>
            </a:r>
            <a:r>
              <a:rPr dirty="0"/>
              <a:t>For example, some e-cigarettes marketed as containing </a:t>
            </a:r>
            <a:r>
              <a:rPr lang="en-US" dirty="0"/>
              <a:t>0% </a:t>
            </a:r>
            <a:r>
              <a:rPr dirty="0"/>
              <a:t>nicotine have been found to contain nicotine.</a:t>
            </a:r>
          </a:p>
          <a:p>
            <a:pPr marL="0" marR="64007" lvl="8" indent="1828800" algn="r">
              <a:buClrTx/>
              <a:buSzTx/>
              <a:buNone/>
              <a:defRPr sz="1900">
                <a:solidFill>
                  <a:srgbClr val="FFD479"/>
                </a:solidFill>
              </a:defRPr>
            </a:pPr>
            <a:r>
              <a:rPr sz="1400" dirty="0">
                <a:solidFill>
                  <a:schemeClr val="accent3"/>
                </a:solidFill>
              </a:rPr>
              <a:t>Source: cdc.gov</a:t>
            </a:r>
          </a:p>
        </p:txBody>
      </p:sp>
      <p:sp>
        <p:nvSpPr>
          <p:cNvPr id="199" name="What is e-cigarette aerosol ?"/>
          <p:cNvSpPr txBox="1">
            <a:spLocks noGrp="1"/>
          </p:cNvSpPr>
          <p:nvPr>
            <p:ph type="title"/>
          </p:nvPr>
        </p:nvSpPr>
        <p:spPr>
          <a:xfrm>
            <a:off x="0" y="0"/>
            <a:ext cx="9144000" cy="1097280"/>
          </a:xfrm>
          <a:prstGeom prst="rect">
            <a:avLst/>
          </a:prstGeom>
        </p:spPr>
        <p:txBody>
          <a:bodyPr>
            <a:normAutofit/>
          </a:bodyPr>
          <a:lstStyle>
            <a:lvl1pPr algn="ctr">
              <a:defRPr>
                <a:solidFill>
                  <a:srgbClr val="FFD479"/>
                </a:solidFill>
              </a:defRPr>
            </a:lvl1pPr>
          </a:lstStyle>
          <a:p>
            <a:r>
              <a:rPr sz="3600" b="1" dirty="0">
                <a:solidFill>
                  <a:schemeClr val="accent3"/>
                </a:solidFill>
              </a:rPr>
              <a:t>What </a:t>
            </a:r>
            <a:r>
              <a:rPr lang="en-US" sz="3600" b="1" dirty="0">
                <a:solidFill>
                  <a:schemeClr val="accent3"/>
                </a:solidFill>
              </a:rPr>
              <a:t>I</a:t>
            </a:r>
            <a:r>
              <a:rPr sz="3600" b="1" dirty="0">
                <a:solidFill>
                  <a:schemeClr val="accent3"/>
                </a:solidFill>
              </a:rPr>
              <a:t>s </a:t>
            </a:r>
            <a:r>
              <a:rPr lang="en-US" sz="3600" b="1" dirty="0">
                <a:solidFill>
                  <a:schemeClr val="accent3"/>
                </a:solidFill>
              </a:rPr>
              <a:t>E</a:t>
            </a:r>
            <a:r>
              <a:rPr sz="3600" b="1" dirty="0">
                <a:solidFill>
                  <a:schemeClr val="accent3"/>
                </a:solidFill>
              </a:rPr>
              <a:t>-cigarette </a:t>
            </a:r>
            <a:r>
              <a:rPr lang="en-US" sz="3600" b="1" dirty="0">
                <a:solidFill>
                  <a:schemeClr val="accent3"/>
                </a:solidFill>
              </a:rPr>
              <a:t>A</a:t>
            </a:r>
            <a:r>
              <a:rPr sz="3600" b="1" dirty="0">
                <a:solidFill>
                  <a:schemeClr val="accent3"/>
                </a:solidFill>
              </a:rPr>
              <a:t>erosol?</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Vape Pen aka E-Cigarette"/>
          <p:cNvSpPr txBox="1">
            <a:spLocks noGrp="1"/>
          </p:cNvSpPr>
          <p:nvPr>
            <p:ph type="title"/>
          </p:nvPr>
        </p:nvSpPr>
        <p:spPr>
          <a:xfrm>
            <a:off x="0" y="-1"/>
            <a:ext cx="9144001" cy="1406013"/>
          </a:xfrm>
          <a:prstGeom prst="rect">
            <a:avLst/>
          </a:prstGeom>
        </p:spPr>
        <p:txBody>
          <a:bodyPr>
            <a:normAutofit/>
          </a:bodyPr>
          <a:lstStyle>
            <a:lvl1pPr algn="ctr">
              <a:defRPr>
                <a:solidFill>
                  <a:srgbClr val="FFD479"/>
                </a:solidFill>
              </a:defRPr>
            </a:lvl1pPr>
          </a:lstStyle>
          <a:p>
            <a:r>
              <a:rPr sz="3600" b="1" dirty="0">
                <a:solidFill>
                  <a:schemeClr val="accent3"/>
                </a:solidFill>
              </a:rPr>
              <a:t>Vape Pen </a:t>
            </a:r>
            <a:r>
              <a:rPr lang="en-US" sz="3600" b="1" dirty="0">
                <a:solidFill>
                  <a:schemeClr val="accent3"/>
                </a:solidFill>
              </a:rPr>
              <a:t>(AKA</a:t>
            </a:r>
            <a:r>
              <a:rPr sz="3600" b="1" dirty="0">
                <a:solidFill>
                  <a:schemeClr val="accent3"/>
                </a:solidFill>
              </a:rPr>
              <a:t> E-Cigarette</a:t>
            </a:r>
            <a:r>
              <a:rPr lang="en-US" sz="3600" b="1" dirty="0">
                <a:solidFill>
                  <a:schemeClr val="accent3"/>
                </a:solidFill>
              </a:rPr>
              <a:t>)</a:t>
            </a:r>
            <a:endParaRPr sz="3600" b="1" dirty="0">
              <a:solidFill>
                <a:schemeClr val="accent3"/>
              </a:solidFill>
            </a:endParaRPr>
          </a:p>
        </p:txBody>
      </p:sp>
      <p:pic>
        <p:nvPicPr>
          <p:cNvPr id="203" name="shutterstock_194242568.jpg" descr="shutterstock_194242568.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202338" y="1513104"/>
            <a:ext cx="6739323" cy="3871108"/>
          </a:xfrm>
          <a:prstGeom prst="rect">
            <a:avLst/>
          </a:prstGeom>
          <a:ln w="76200" cap="sq">
            <a:solidFill>
              <a:srgbClr val="EAEAEA"/>
            </a:solidFill>
            <a:miter/>
          </a:ln>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his presentation is intended for education purposes only for educators, schools and parents (Not intended for Youth).…"/>
          <p:cNvSpPr txBox="1">
            <a:spLocks noGrp="1"/>
          </p:cNvSpPr>
          <p:nvPr>
            <p:ph type="body" sz="half" idx="1"/>
          </p:nvPr>
        </p:nvSpPr>
        <p:spPr>
          <a:xfrm>
            <a:off x="457200" y="1097280"/>
            <a:ext cx="8229600" cy="4465686"/>
          </a:xfrm>
          <a:prstGeom prst="rect">
            <a:avLst/>
          </a:prstGeom>
        </p:spPr>
        <p:txBody>
          <a:bodyPr/>
          <a:lstStyle/>
          <a:p>
            <a:pPr marL="365125" indent="-255588">
              <a:spcBef>
                <a:spcPts val="0"/>
              </a:spcBef>
              <a:spcAft>
                <a:spcPts val="1800"/>
              </a:spcAft>
              <a:defRPr sz="2600"/>
            </a:pPr>
            <a:r>
              <a:rPr sz="2400" dirty="0"/>
              <a:t>This presentation is intended for education</a:t>
            </a:r>
            <a:r>
              <a:rPr lang="en-US" sz="2400" dirty="0"/>
              <a:t>al</a:t>
            </a:r>
            <a:r>
              <a:rPr sz="2400" dirty="0"/>
              <a:t> purposes only for educators, schools</a:t>
            </a:r>
            <a:r>
              <a:rPr lang="en-US" sz="2400" dirty="0"/>
              <a:t>,</a:t>
            </a:r>
            <a:r>
              <a:rPr sz="2400" dirty="0"/>
              <a:t> and parents </a:t>
            </a:r>
            <a:r>
              <a:rPr sz="2400" b="1" dirty="0"/>
              <a:t>(</a:t>
            </a:r>
            <a:r>
              <a:rPr lang="en-US" sz="2400" b="1" dirty="0"/>
              <a:t>n</a:t>
            </a:r>
            <a:r>
              <a:rPr sz="2400" b="1" dirty="0"/>
              <a:t>ot intended for </a:t>
            </a:r>
            <a:r>
              <a:rPr lang="en-US" sz="2400" b="1" dirty="0"/>
              <a:t>y</a:t>
            </a:r>
            <a:r>
              <a:rPr sz="2400" b="1" dirty="0"/>
              <a:t>outh)</a:t>
            </a:r>
            <a:r>
              <a:rPr sz="2400" dirty="0"/>
              <a:t>.</a:t>
            </a:r>
          </a:p>
          <a:p>
            <a:pPr marL="365125" indent="-255588">
              <a:spcBef>
                <a:spcPts val="0"/>
              </a:spcBef>
              <a:spcAft>
                <a:spcPts val="1800"/>
              </a:spcAft>
              <a:defRPr sz="2600"/>
            </a:pPr>
            <a:r>
              <a:rPr sz="2400" dirty="0"/>
              <a:t>This is a drug awareness presentation.  If you need more help/resources</a:t>
            </a:r>
            <a:r>
              <a:rPr lang="en-US" sz="2400" dirty="0"/>
              <a:t>,</a:t>
            </a:r>
            <a:r>
              <a:rPr sz="2400" dirty="0"/>
              <a:t> please contact your local prevention/education agencies.</a:t>
            </a:r>
          </a:p>
          <a:p>
            <a:pPr marL="365125" indent="-255588">
              <a:spcBef>
                <a:spcPts val="0"/>
              </a:spcBef>
              <a:spcAft>
                <a:spcPts val="1800"/>
              </a:spcAft>
              <a:defRPr sz="2600"/>
            </a:pPr>
            <a:r>
              <a:rPr sz="2400" dirty="0"/>
              <a:t>Everything is person</a:t>
            </a:r>
            <a:r>
              <a:rPr lang="en-US" sz="2400" dirty="0"/>
              <a:t>-</a:t>
            </a:r>
            <a:r>
              <a:rPr sz="2400" dirty="0"/>
              <a:t>specific</a:t>
            </a:r>
            <a:r>
              <a:rPr lang="en-US" sz="2400" dirty="0"/>
              <a:t>.  "N</a:t>
            </a:r>
            <a:r>
              <a:rPr sz="2400" dirty="0"/>
              <a:t>o one thing means any one thing</a:t>
            </a:r>
            <a:r>
              <a:rPr lang="en-US" sz="2400" dirty="0"/>
              <a:t>."</a:t>
            </a:r>
            <a:endParaRPr sz="2400" dirty="0"/>
          </a:p>
          <a:p>
            <a:pPr marL="365125" indent="-255588">
              <a:defRPr sz="2600"/>
            </a:pPr>
            <a:r>
              <a:rPr sz="2400" dirty="0"/>
              <a:t>Images are purchased stock images.</a:t>
            </a:r>
          </a:p>
        </p:txBody>
      </p:sp>
      <p:sp>
        <p:nvSpPr>
          <p:cNvPr id="129" name="Housekeeping"/>
          <p:cNvSpPr txBox="1">
            <a:spLocks noGrp="1"/>
          </p:cNvSpPr>
          <p:nvPr>
            <p:ph type="title"/>
          </p:nvPr>
        </p:nvSpPr>
        <p:spPr>
          <a:xfrm>
            <a:off x="0" y="0"/>
            <a:ext cx="9144000" cy="1097280"/>
          </a:xfrm>
          <a:prstGeom prst="rect">
            <a:avLst/>
          </a:prstGeom>
        </p:spPr>
        <p:txBody>
          <a:bodyPr>
            <a:normAutofit/>
          </a:bodyPr>
          <a:lstStyle>
            <a:lvl1pPr algn="ctr">
              <a:defRPr>
                <a:solidFill>
                  <a:srgbClr val="FFD479"/>
                </a:solidFill>
              </a:defRPr>
            </a:lvl1pPr>
          </a:lstStyle>
          <a:p>
            <a:r>
              <a:rPr lang="en-US" sz="4000" dirty="0">
                <a:solidFill>
                  <a:schemeClr val="accent3"/>
                </a:solidFill>
              </a:rPr>
              <a:t>HOUSEKEEPING</a:t>
            </a:r>
            <a:endParaRPr sz="4000" dirty="0">
              <a:solidFill>
                <a:schemeClr val="accent3"/>
              </a:solidFill>
            </a:endParaRPr>
          </a:p>
        </p:txBody>
      </p:sp>
      <p:sp>
        <p:nvSpPr>
          <p:cNvPr id="130" name="Created July 2020"/>
          <p:cNvSpPr txBox="1"/>
          <p:nvPr/>
        </p:nvSpPr>
        <p:spPr>
          <a:xfrm>
            <a:off x="6606942" y="5795910"/>
            <a:ext cx="209768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D479"/>
                </a:solidFill>
              </a:defRPr>
            </a:lvl1pPr>
          </a:lstStyle>
          <a:p>
            <a:r>
              <a:rPr dirty="0">
                <a:solidFill>
                  <a:schemeClr val="accent3"/>
                </a:solidFill>
              </a:rPr>
              <a:t>Created July 2020</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Screen Shot 2020-04-09 at 4.10.47 PM.png" descr="Screen Shot 2020-04-09 at 4.10.47 PM.pn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57200" y="640080"/>
            <a:ext cx="8229600" cy="4220630"/>
          </a:xfrm>
          <a:prstGeom prst="rect">
            <a:avLst/>
          </a:prstGeom>
          <a:ln w="76200" cap="sq">
            <a:solidFill>
              <a:srgbClr val="EAEAEA"/>
            </a:solidFill>
            <a:miter/>
          </a:ln>
        </p:spPr>
      </p:pic>
      <p:sp>
        <p:nvSpPr>
          <p:cNvPr id="207" name="Source:  surgeongeneral.gov"/>
          <p:cNvSpPr txBox="1"/>
          <p:nvPr/>
        </p:nvSpPr>
        <p:spPr>
          <a:xfrm>
            <a:off x="6111417" y="5938556"/>
            <a:ext cx="2575383"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sz="1400" dirty="0">
                <a:solidFill>
                  <a:schemeClr val="accent3"/>
                </a:solidFill>
              </a:rPr>
              <a:t>Source:</a:t>
            </a:r>
            <a:r>
              <a:rPr lang="en-US" sz="1400" dirty="0">
                <a:solidFill>
                  <a:schemeClr val="accent3"/>
                </a:solidFill>
              </a:rPr>
              <a:t> </a:t>
            </a:r>
            <a:r>
              <a:rPr sz="1400" dirty="0">
                <a:solidFill>
                  <a:schemeClr val="accent3"/>
                </a:solidFill>
              </a:rPr>
              <a:t>surgeongeneral.gov </a:t>
            </a:r>
          </a:p>
        </p:txBody>
      </p:sp>
      <p:sp>
        <p:nvSpPr>
          <p:cNvPr id="208" name="More info: https://e-cigarettes.surgeongeneral.gov/getthefacts.html"/>
          <p:cNvSpPr txBox="1">
            <a:spLocks noGrp="1"/>
          </p:cNvSpPr>
          <p:nvPr>
            <p:ph type="title"/>
          </p:nvPr>
        </p:nvSpPr>
        <p:spPr>
          <a:xfrm>
            <a:off x="0" y="4836167"/>
            <a:ext cx="9144000" cy="1102389"/>
          </a:xfrm>
          <a:prstGeom prst="rect">
            <a:avLst/>
          </a:prstGeom>
        </p:spPr>
        <p:txBody>
          <a:bodyPr/>
          <a:lstStyle>
            <a:lvl1pPr algn="ctr">
              <a:defRPr sz="2000">
                <a:solidFill>
                  <a:srgbClr val="FFD479"/>
                </a:solidFill>
              </a:defRPr>
            </a:lvl1pPr>
          </a:lstStyle>
          <a:p>
            <a:r>
              <a:rPr dirty="0">
                <a:solidFill>
                  <a:schemeClr val="bg1"/>
                </a:solidFill>
              </a:rPr>
              <a:t>More info: https://e-cigarettes.surgeongeneral.gov/getthefacts.html</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treet Level” Vape Pen Terms"/>
          <p:cNvSpPr txBox="1">
            <a:spLocks noGrp="1"/>
          </p:cNvSpPr>
          <p:nvPr>
            <p:ph type="title"/>
          </p:nvPr>
        </p:nvSpPr>
        <p:spPr>
          <a:xfrm>
            <a:off x="0" y="0"/>
            <a:ext cx="9144001" cy="1297858"/>
          </a:xfrm>
          <a:prstGeom prst="rect">
            <a:avLst/>
          </a:prstGeom>
        </p:spPr>
        <p:txBody>
          <a:bodyPr>
            <a:normAutofit/>
          </a:bodyPr>
          <a:lstStyle>
            <a:lvl1pPr algn="ctr">
              <a:defRPr sz="4500">
                <a:solidFill>
                  <a:srgbClr val="FFD479"/>
                </a:solidFill>
              </a:defRPr>
            </a:lvl1pPr>
          </a:lstStyle>
          <a:p>
            <a:r>
              <a:rPr lang="en-US" sz="3600" b="1" dirty="0">
                <a:solidFill>
                  <a:schemeClr val="accent3"/>
                </a:solidFill>
              </a:rPr>
              <a:t>"</a:t>
            </a:r>
            <a:r>
              <a:rPr sz="3600" b="1" dirty="0">
                <a:solidFill>
                  <a:schemeClr val="accent3"/>
                </a:solidFill>
              </a:rPr>
              <a:t>Street</a:t>
            </a:r>
            <a:r>
              <a:rPr lang="en-US" sz="3600" b="1" dirty="0">
                <a:solidFill>
                  <a:schemeClr val="accent3"/>
                </a:solidFill>
              </a:rPr>
              <a:t>-</a:t>
            </a:r>
            <a:r>
              <a:rPr sz="3600" b="1" dirty="0">
                <a:solidFill>
                  <a:schemeClr val="accent3"/>
                </a:solidFill>
              </a:rPr>
              <a:t>Level</a:t>
            </a:r>
            <a:r>
              <a:rPr lang="en-US" sz="3600" b="1" dirty="0">
                <a:solidFill>
                  <a:schemeClr val="accent3"/>
                </a:solidFill>
              </a:rPr>
              <a:t>"</a:t>
            </a:r>
            <a:r>
              <a:rPr sz="3600" b="1" dirty="0">
                <a:solidFill>
                  <a:schemeClr val="accent3"/>
                </a:solidFill>
              </a:rPr>
              <a:t> </a:t>
            </a:r>
            <a:r>
              <a:rPr lang="en-US" sz="3600" b="1" dirty="0">
                <a:solidFill>
                  <a:schemeClr val="accent3"/>
                </a:solidFill>
              </a:rPr>
              <a:t>Terms for </a:t>
            </a:r>
            <a:r>
              <a:rPr sz="3600" b="1" dirty="0">
                <a:solidFill>
                  <a:schemeClr val="accent3"/>
                </a:solidFill>
              </a:rPr>
              <a:t>Vape Pens</a:t>
            </a:r>
          </a:p>
        </p:txBody>
      </p:sp>
      <p:sp>
        <p:nvSpPr>
          <p:cNvPr id="212" name="E cigarette (E cig) or Electronic cigarette-           Is what we know to be a “vape pen”…"/>
          <p:cNvSpPr txBox="1">
            <a:spLocks noGrp="1"/>
          </p:cNvSpPr>
          <p:nvPr>
            <p:ph type="body" idx="4294967295"/>
          </p:nvPr>
        </p:nvSpPr>
        <p:spPr>
          <a:xfrm>
            <a:off x="457200" y="1371601"/>
            <a:ext cx="8229600" cy="3662516"/>
          </a:xfrm>
          <a:prstGeom prst="rect">
            <a:avLst/>
          </a:prstGeom>
        </p:spPr>
        <p:txBody>
          <a:bodyPr/>
          <a:lstStyle/>
          <a:p>
            <a:pPr marL="342900" indent="-342900">
              <a:spcBef>
                <a:spcPts val="0"/>
              </a:spcBef>
              <a:spcAft>
                <a:spcPts val="1200"/>
              </a:spcAft>
              <a:buClr>
                <a:schemeClr val="accent2"/>
              </a:buClr>
              <a:buSzPct val="100000"/>
              <a:buFont typeface="Wingdings" panose="05000000000000000000" pitchFamily="2" charset="2"/>
              <a:buChar char="§"/>
              <a:defRPr sz="2800"/>
            </a:pPr>
            <a:r>
              <a:rPr sz="2200" b="1" dirty="0">
                <a:solidFill>
                  <a:schemeClr val="accent3"/>
                </a:solidFill>
              </a:rPr>
              <a:t>E</a:t>
            </a:r>
            <a:r>
              <a:rPr lang="en-US" sz="2200" b="1" dirty="0">
                <a:solidFill>
                  <a:schemeClr val="accent3"/>
                </a:solidFill>
              </a:rPr>
              <a:t>-</a:t>
            </a:r>
            <a:r>
              <a:rPr sz="2200" b="1" dirty="0">
                <a:solidFill>
                  <a:schemeClr val="accent3"/>
                </a:solidFill>
              </a:rPr>
              <a:t>cigarette (E</a:t>
            </a:r>
            <a:r>
              <a:rPr lang="en-US" sz="2200" b="1" dirty="0">
                <a:solidFill>
                  <a:schemeClr val="accent3"/>
                </a:solidFill>
              </a:rPr>
              <a:t>-</a:t>
            </a:r>
            <a:r>
              <a:rPr sz="2200" b="1" dirty="0">
                <a:solidFill>
                  <a:schemeClr val="accent3"/>
                </a:solidFill>
              </a:rPr>
              <a:t>cig) or Electronic </a:t>
            </a:r>
            <a:r>
              <a:rPr lang="en-US" sz="2200" b="1" dirty="0">
                <a:solidFill>
                  <a:schemeClr val="accent3"/>
                </a:solidFill>
              </a:rPr>
              <a:t>C</a:t>
            </a:r>
            <a:r>
              <a:rPr sz="2200" b="1" dirty="0">
                <a:solidFill>
                  <a:schemeClr val="accent3"/>
                </a:solidFill>
              </a:rPr>
              <a:t>igarette</a:t>
            </a:r>
            <a:r>
              <a:rPr lang="en-US" sz="2200" b="1" dirty="0">
                <a:solidFill>
                  <a:schemeClr val="accent3"/>
                </a:solidFill>
              </a:rPr>
              <a:t> –</a:t>
            </a:r>
            <a:r>
              <a:rPr lang="en-US" sz="2200" dirty="0"/>
              <a:t> the device</a:t>
            </a:r>
            <a:r>
              <a:rPr sz="2200" dirty="0"/>
              <a:t> we know </a:t>
            </a:r>
            <a:r>
              <a:rPr lang="en-US" sz="2200" dirty="0"/>
              <a:t>as </a:t>
            </a:r>
            <a:r>
              <a:rPr sz="2200" dirty="0"/>
              <a:t>a </a:t>
            </a:r>
            <a:r>
              <a:rPr lang="en-US" sz="2200" dirty="0"/>
              <a:t>"vape pen"</a:t>
            </a:r>
            <a:endParaRPr sz="2200" dirty="0"/>
          </a:p>
          <a:p>
            <a:pPr marL="342900" indent="-342900">
              <a:spcBef>
                <a:spcPts val="0"/>
              </a:spcBef>
              <a:spcAft>
                <a:spcPts val="1200"/>
              </a:spcAft>
              <a:buClr>
                <a:schemeClr val="accent2"/>
              </a:buClr>
              <a:buSzPct val="100000"/>
              <a:buFont typeface="Wingdings" panose="05000000000000000000" pitchFamily="2" charset="2"/>
              <a:buChar char="§"/>
              <a:defRPr sz="2800"/>
            </a:pPr>
            <a:r>
              <a:rPr sz="2200" b="1" dirty="0">
                <a:solidFill>
                  <a:schemeClr val="accent3"/>
                </a:solidFill>
              </a:rPr>
              <a:t>Dab </a:t>
            </a:r>
            <a:r>
              <a:rPr lang="en-US" sz="2200" b="1" dirty="0">
                <a:solidFill>
                  <a:schemeClr val="accent3"/>
                </a:solidFill>
              </a:rPr>
              <a:t>P</a:t>
            </a:r>
            <a:r>
              <a:rPr sz="2200" b="1" dirty="0">
                <a:solidFill>
                  <a:schemeClr val="accent3"/>
                </a:solidFill>
              </a:rPr>
              <a:t>en</a:t>
            </a:r>
            <a:r>
              <a:rPr lang="en-US" sz="2200" b="1" dirty="0">
                <a:solidFill>
                  <a:schemeClr val="accent3"/>
                </a:solidFill>
              </a:rPr>
              <a:t> </a:t>
            </a:r>
            <a:r>
              <a:rPr sz="2200" b="1" dirty="0">
                <a:solidFill>
                  <a:schemeClr val="accent3"/>
                </a:solidFill>
              </a:rPr>
              <a:t>-</a:t>
            </a:r>
            <a:r>
              <a:rPr lang="en-US" sz="2200" dirty="0">
                <a:solidFill>
                  <a:srgbClr val="FFD479"/>
                </a:solidFill>
              </a:rPr>
              <a:t> </a:t>
            </a:r>
            <a:r>
              <a:rPr lang="en-US" sz="2200" dirty="0"/>
              <a:t>a</a:t>
            </a:r>
            <a:r>
              <a:rPr sz="2200" dirty="0"/>
              <a:t> device used for the consumption of marijuana concentrates.  Dab pens can look like standard nicotine vape pens.</a:t>
            </a:r>
          </a:p>
          <a:p>
            <a:pPr marL="342900" indent="-342900">
              <a:spcBef>
                <a:spcPts val="0"/>
              </a:spcBef>
              <a:spcAft>
                <a:spcPts val="2400"/>
              </a:spcAft>
              <a:buClr>
                <a:schemeClr val="accent2"/>
              </a:buClr>
              <a:buSzPct val="100000"/>
              <a:buFont typeface="Wingdings" panose="05000000000000000000" pitchFamily="2" charset="2"/>
              <a:buChar char="§"/>
              <a:defRPr sz="2800"/>
            </a:pPr>
            <a:r>
              <a:rPr sz="2200" b="1" dirty="0">
                <a:solidFill>
                  <a:schemeClr val="accent3"/>
                </a:solidFill>
              </a:rPr>
              <a:t>MOD(</a:t>
            </a:r>
            <a:r>
              <a:rPr lang="en-US" sz="2200" b="1" dirty="0">
                <a:solidFill>
                  <a:schemeClr val="accent3"/>
                </a:solidFill>
              </a:rPr>
              <a:t>s</a:t>
            </a:r>
            <a:r>
              <a:rPr sz="2200" b="1" dirty="0">
                <a:solidFill>
                  <a:schemeClr val="accent3"/>
                </a:solidFill>
              </a:rPr>
              <a:t>)</a:t>
            </a:r>
            <a:r>
              <a:rPr lang="en-US" sz="2200" b="1" dirty="0">
                <a:solidFill>
                  <a:schemeClr val="accent3"/>
                </a:solidFill>
              </a:rPr>
              <a:t> –</a:t>
            </a:r>
            <a:r>
              <a:rPr lang="en-US" sz="2200" dirty="0">
                <a:solidFill>
                  <a:srgbClr val="FFD479"/>
                </a:solidFill>
              </a:rPr>
              <a:t> </a:t>
            </a:r>
            <a:r>
              <a:rPr lang="en-US" sz="2200" dirty="0">
                <a:solidFill>
                  <a:schemeClr val="bg1"/>
                </a:solidFill>
              </a:rPr>
              <a:t>a </a:t>
            </a:r>
            <a:r>
              <a:rPr lang="en-US" sz="2200" dirty="0"/>
              <a:t>l</a:t>
            </a:r>
            <a:r>
              <a:rPr sz="2200" dirty="0"/>
              <a:t>arger, bulkier, (modified) device that can include certain features or customizations</a:t>
            </a:r>
          </a:p>
          <a:p>
            <a:pPr marL="0" indent="0">
              <a:spcBef>
                <a:spcPts val="0"/>
              </a:spcBef>
              <a:spcAft>
                <a:spcPts val="1200"/>
              </a:spcAft>
              <a:buNone/>
              <a:defRPr sz="2800"/>
            </a:pPr>
            <a:r>
              <a:rPr sz="2200" dirty="0"/>
              <a:t>Keep in mind that vape terminology is </a:t>
            </a:r>
            <a:r>
              <a:rPr sz="2200" dirty="0">
                <a:solidFill>
                  <a:schemeClr val="accent3"/>
                </a:solidFill>
              </a:rPr>
              <a:t>person</a:t>
            </a:r>
            <a:r>
              <a:rPr lang="en-US" sz="2200" dirty="0">
                <a:solidFill>
                  <a:schemeClr val="accent3"/>
                </a:solidFill>
              </a:rPr>
              <a:t>-</a:t>
            </a:r>
            <a:r>
              <a:rPr sz="2200" dirty="0">
                <a:solidFill>
                  <a:schemeClr val="accent3"/>
                </a:solidFill>
              </a:rPr>
              <a:t>specific </a:t>
            </a:r>
            <a:r>
              <a:rPr sz="2200" dirty="0"/>
              <a:t>and can vary by individual </a:t>
            </a:r>
            <a:r>
              <a:rPr lang="en-US" sz="2200" dirty="0"/>
              <a:t>and</a:t>
            </a:r>
            <a:r>
              <a:rPr sz="2200" dirty="0"/>
              <a:t> region</a:t>
            </a:r>
            <a:r>
              <a:rPr lang="en-US" sz="2200" dirty="0"/>
              <a:t>.</a:t>
            </a:r>
            <a:endParaRPr sz="2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Vape Cartridges, Batteries &amp; USB"/>
          <p:cNvSpPr txBox="1">
            <a:spLocks noGrp="1"/>
          </p:cNvSpPr>
          <p:nvPr>
            <p:ph type="title"/>
          </p:nvPr>
        </p:nvSpPr>
        <p:spPr>
          <a:xfrm>
            <a:off x="0" y="0"/>
            <a:ext cx="9144000" cy="1280160"/>
          </a:xfrm>
          <a:prstGeom prst="rect">
            <a:avLst/>
          </a:prstGeom>
        </p:spPr>
        <p:txBody>
          <a:bodyPr>
            <a:normAutofit/>
          </a:bodyPr>
          <a:lstStyle>
            <a:lvl1pPr>
              <a:defRPr>
                <a:solidFill>
                  <a:srgbClr val="00F900"/>
                </a:solidFill>
              </a:defRPr>
            </a:lvl1pPr>
          </a:lstStyle>
          <a:p>
            <a:pPr algn="ctr"/>
            <a:r>
              <a:rPr lang="en-US" sz="3600" b="1" dirty="0">
                <a:solidFill>
                  <a:schemeClr val="accent3"/>
                </a:solidFill>
              </a:rPr>
              <a:t>Common Vape Pen Components</a:t>
            </a:r>
          </a:p>
        </p:txBody>
      </p:sp>
      <p:grpSp>
        <p:nvGrpSpPr>
          <p:cNvPr id="2" name="Group 1"/>
          <p:cNvGrpSpPr/>
          <p:nvPr/>
        </p:nvGrpSpPr>
        <p:grpSpPr>
          <a:xfrm>
            <a:off x="1695834" y="1360980"/>
            <a:ext cx="5892120" cy="4061623"/>
            <a:chOff x="1469692" y="1154503"/>
            <a:chExt cx="5892120" cy="4061623"/>
          </a:xfrm>
        </p:grpSpPr>
        <p:pic>
          <p:nvPicPr>
            <p:cNvPr id="216" name="shutterstock_1047162970.jpg" descr="shutterstock_1047162970.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469692" y="1154503"/>
              <a:ext cx="5892120" cy="4061623"/>
            </a:xfrm>
            <a:prstGeom prst="rect">
              <a:avLst/>
            </a:prstGeom>
            <a:ln w="76200" cap="sq">
              <a:solidFill>
                <a:srgbClr val="EAEAEA"/>
              </a:solidFill>
              <a:miter/>
            </a:ln>
          </p:spPr>
        </p:pic>
        <p:sp>
          <p:nvSpPr>
            <p:cNvPr id="218" name="Vape…"/>
            <p:cNvSpPr txBox="1"/>
            <p:nvPr/>
          </p:nvSpPr>
          <p:spPr>
            <a:xfrm>
              <a:off x="3447335" y="3380298"/>
              <a:ext cx="1124665"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1500">
                  <a:solidFill>
                    <a:srgbClr val="00F900"/>
                  </a:solidFill>
                </a:defRPr>
              </a:pPr>
              <a:r>
                <a:rPr b="1" dirty="0">
                  <a:effectLst>
                    <a:outerShdw blurRad="38100" dist="38100" dir="2700000" algn="tl">
                      <a:srgbClr val="000000">
                        <a:alpha val="43137"/>
                      </a:srgbClr>
                    </a:outerShdw>
                  </a:effectLst>
                </a:rPr>
                <a:t>Vape </a:t>
              </a:r>
            </a:p>
            <a:p>
              <a:pPr algn="ctr">
                <a:defRPr sz="1500"/>
              </a:pPr>
              <a:r>
                <a:rPr b="1" dirty="0">
                  <a:solidFill>
                    <a:srgbClr val="00F900"/>
                  </a:solidFill>
                  <a:effectLst>
                    <a:outerShdw blurRad="38100" dist="38100" dir="2700000" algn="tl">
                      <a:srgbClr val="000000">
                        <a:alpha val="43137"/>
                      </a:srgbClr>
                    </a:outerShdw>
                  </a:effectLst>
                </a:rPr>
                <a:t>Cartridges</a:t>
              </a:r>
              <a:r>
                <a:rPr b="1" dirty="0">
                  <a:effectLst>
                    <a:outerShdw blurRad="38100" dist="38100" dir="2700000" algn="tl">
                      <a:srgbClr val="000000">
                        <a:alpha val="43137"/>
                      </a:srgbClr>
                    </a:outerShdw>
                  </a:effectLst>
                </a:rPr>
                <a:t> </a:t>
              </a:r>
            </a:p>
          </p:txBody>
        </p:sp>
        <p:sp>
          <p:nvSpPr>
            <p:cNvPr id="219" name="Vape…"/>
            <p:cNvSpPr txBox="1"/>
            <p:nvPr/>
          </p:nvSpPr>
          <p:spPr>
            <a:xfrm>
              <a:off x="3892724" y="2225795"/>
              <a:ext cx="900244"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00F900"/>
                  </a:solidFill>
                </a:defRPr>
              </a:pPr>
              <a:r>
                <a:rPr sz="1500" b="1" dirty="0">
                  <a:effectLst>
                    <a:outerShdw blurRad="38100" dist="38100" dir="2700000" algn="tl">
                      <a:srgbClr val="000000">
                        <a:alpha val="43137"/>
                      </a:srgbClr>
                    </a:outerShdw>
                  </a:effectLst>
                </a:rPr>
                <a:t>Vape </a:t>
              </a:r>
            </a:p>
            <a:p>
              <a:pPr algn="ctr">
                <a:defRPr>
                  <a:solidFill>
                    <a:srgbClr val="00F900"/>
                  </a:solidFill>
                </a:defRPr>
              </a:pPr>
              <a:r>
                <a:rPr sz="1500" b="1" dirty="0">
                  <a:effectLst>
                    <a:outerShdw blurRad="38100" dist="38100" dir="2700000" algn="tl">
                      <a:srgbClr val="000000">
                        <a:alpha val="43137"/>
                      </a:srgbClr>
                    </a:outerShdw>
                  </a:effectLst>
                </a:rPr>
                <a:t>Batteries</a:t>
              </a:r>
            </a:p>
          </p:txBody>
        </p:sp>
        <p:sp>
          <p:nvSpPr>
            <p:cNvPr id="220" name="USB"/>
            <p:cNvSpPr txBox="1"/>
            <p:nvPr/>
          </p:nvSpPr>
          <p:spPr>
            <a:xfrm rot="18700818">
              <a:off x="6197227" y="2299142"/>
              <a:ext cx="440182" cy="3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500">
                  <a:solidFill>
                    <a:srgbClr val="00F900"/>
                  </a:solidFill>
                </a:defRPr>
              </a:lvl1pPr>
            </a:lstStyle>
            <a:p>
              <a:r>
                <a:rPr b="1" dirty="0">
                  <a:effectLst>
                    <a:outerShdw blurRad="38100" dist="38100" dir="2700000" algn="tl">
                      <a:srgbClr val="000000">
                        <a:alpha val="43137"/>
                      </a:srgbClr>
                    </a:outerShdw>
                  </a:effectLst>
                </a:rPr>
                <a:t>USB</a:t>
              </a: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he use of e-cigarettes is unsafe for kids, teens, and young adults.…"/>
          <p:cNvSpPr txBox="1">
            <a:spLocks noGrp="1"/>
          </p:cNvSpPr>
          <p:nvPr>
            <p:ph type="body" sz="half" idx="1"/>
          </p:nvPr>
        </p:nvSpPr>
        <p:spPr>
          <a:xfrm>
            <a:off x="457200" y="1097278"/>
            <a:ext cx="8229600" cy="5057716"/>
          </a:xfrm>
          <a:prstGeom prst="rect">
            <a:avLst/>
          </a:prstGeom>
        </p:spPr>
        <p:txBody>
          <a:bodyPr/>
          <a:lstStyle/>
          <a:p>
            <a:pPr marL="342900" indent="-342900">
              <a:spcBef>
                <a:spcPts val="0"/>
              </a:spcBef>
              <a:spcAft>
                <a:spcPts val="1200"/>
              </a:spcAft>
              <a:buClr>
                <a:schemeClr val="accent2"/>
              </a:buClr>
              <a:buSzPct val="100000"/>
              <a:buFont typeface="Wingdings" panose="05000000000000000000" pitchFamily="2" charset="2"/>
              <a:buChar char="§"/>
              <a:defRPr sz="2300"/>
            </a:pPr>
            <a:r>
              <a:rPr sz="2200" dirty="0"/>
              <a:t>The use of e-cigarettes is unsafe for kids, teens, and young adults.</a:t>
            </a:r>
          </a:p>
          <a:p>
            <a:pPr marL="342900" indent="-342900">
              <a:spcBef>
                <a:spcPts val="0"/>
              </a:spcBef>
              <a:spcAft>
                <a:spcPts val="1200"/>
              </a:spcAft>
              <a:buClr>
                <a:schemeClr val="accent2"/>
              </a:buClr>
              <a:buSzPct val="100000"/>
              <a:buFont typeface="Wingdings" panose="05000000000000000000" pitchFamily="2" charset="2"/>
              <a:buChar char="§"/>
              <a:defRPr sz="2300"/>
            </a:pPr>
            <a:r>
              <a:rPr sz="2200" dirty="0"/>
              <a:t>Most e-cigarettes contain nicotine. </a:t>
            </a:r>
            <a:r>
              <a:rPr lang="en-US" sz="2200" dirty="0"/>
              <a:t> </a:t>
            </a:r>
            <a:r>
              <a:rPr sz="2200" dirty="0"/>
              <a:t>Nicotine is highly addictive and can harm adolescent brain development, which continues into the early</a:t>
            </a:r>
            <a:r>
              <a:rPr lang="en-US" sz="2200" dirty="0"/>
              <a:t>-</a:t>
            </a:r>
            <a:r>
              <a:rPr sz="2200" dirty="0"/>
              <a:t> to mid-20s.</a:t>
            </a:r>
          </a:p>
          <a:p>
            <a:pPr marL="342900" indent="-342900">
              <a:spcBef>
                <a:spcPts val="0"/>
              </a:spcBef>
              <a:spcAft>
                <a:spcPts val="1200"/>
              </a:spcAft>
              <a:buClr>
                <a:schemeClr val="accent2"/>
              </a:buClr>
              <a:buSzPct val="100000"/>
              <a:buFont typeface="Wingdings" panose="05000000000000000000" pitchFamily="2" charset="2"/>
              <a:buChar char="§"/>
              <a:defRPr sz="2300"/>
            </a:pPr>
            <a:r>
              <a:rPr sz="2200" dirty="0"/>
              <a:t>E-cigarettes can contain other harmful substances besides nicotine.</a:t>
            </a:r>
          </a:p>
          <a:p>
            <a:pPr marL="342900" indent="-342900">
              <a:spcBef>
                <a:spcPts val="0"/>
              </a:spcBef>
              <a:spcAft>
                <a:spcPts val="1800"/>
              </a:spcAft>
              <a:buClr>
                <a:schemeClr val="accent2"/>
              </a:buClr>
              <a:buSzPct val="100000"/>
              <a:buFont typeface="Wingdings" panose="05000000000000000000" pitchFamily="2" charset="2"/>
              <a:buChar char="§"/>
              <a:defRPr sz="2300"/>
            </a:pPr>
            <a:r>
              <a:rPr sz="2200" dirty="0"/>
              <a:t>Young people who use e-cigarettes may be more likely to smoke cigarettes in the future.</a:t>
            </a:r>
          </a:p>
          <a:p>
            <a:pPr marL="0" lvl="3" indent="0">
              <a:spcBef>
                <a:spcPts val="0"/>
              </a:spcBef>
              <a:buClrTx/>
              <a:buSzTx/>
              <a:buNone/>
              <a:defRPr sz="2000">
                <a:solidFill>
                  <a:srgbClr val="FFD479"/>
                </a:solidFill>
              </a:defRPr>
            </a:pPr>
            <a:r>
              <a:rPr sz="2000" dirty="0">
                <a:solidFill>
                  <a:schemeClr val="bg1"/>
                </a:solidFill>
              </a:rPr>
              <a:t>More info:</a:t>
            </a:r>
            <a:r>
              <a:rPr lang="en-US" sz="2000" dirty="0">
                <a:solidFill>
                  <a:schemeClr val="bg1"/>
                </a:solidFill>
              </a:rPr>
              <a:t> </a:t>
            </a:r>
            <a:r>
              <a:rPr sz="2000" dirty="0">
                <a:solidFill>
                  <a:schemeClr val="bg1"/>
                </a:solidFill>
                <a:hlinkClick r:id="rId2"/>
              </a:rPr>
              <a:t>https://www.cdc.gov/tobacco/basic_information/e-cigarettes/Quick-Facts-on-the-Risks-of-E-cigarettes-for-Kids-Teens-and-Young-Adults.html</a:t>
            </a:r>
            <a:endParaRPr sz="2000" dirty="0">
              <a:solidFill>
                <a:schemeClr val="bg1"/>
              </a:solidFill>
            </a:endParaRPr>
          </a:p>
          <a:p>
            <a:pPr marL="0" lvl="8" indent="1828800" algn="r">
              <a:buClrTx/>
              <a:buSzTx/>
              <a:buNone/>
              <a:defRPr sz="2300"/>
            </a:pPr>
            <a:r>
              <a:rPr sz="1400" dirty="0">
                <a:solidFill>
                  <a:schemeClr val="accent3"/>
                </a:solidFill>
              </a:rPr>
              <a:t>Source:</a:t>
            </a:r>
            <a:r>
              <a:rPr lang="en-US" sz="1400" dirty="0">
                <a:solidFill>
                  <a:schemeClr val="accent3"/>
                </a:solidFill>
              </a:rPr>
              <a:t> </a:t>
            </a:r>
            <a:r>
              <a:rPr sz="1400" dirty="0">
                <a:solidFill>
                  <a:schemeClr val="accent3"/>
                </a:solidFill>
              </a:rPr>
              <a:t>cdc.gov</a:t>
            </a:r>
          </a:p>
        </p:txBody>
      </p:sp>
      <p:sp>
        <p:nvSpPr>
          <p:cNvPr id="224" name="HARMS TO TEENS"/>
          <p:cNvSpPr txBox="1">
            <a:spLocks noGrp="1"/>
          </p:cNvSpPr>
          <p:nvPr>
            <p:ph type="title"/>
          </p:nvPr>
        </p:nvSpPr>
        <p:spPr>
          <a:xfrm>
            <a:off x="0" y="-1"/>
            <a:ext cx="9144001" cy="1097280"/>
          </a:xfrm>
          <a:prstGeom prst="rect">
            <a:avLst/>
          </a:prstGeom>
        </p:spPr>
        <p:txBody>
          <a:bodyPr>
            <a:normAutofit/>
          </a:bodyPr>
          <a:lstStyle>
            <a:lvl1pPr algn="ctr" defTabSz="795527">
              <a:defRPr sz="3567">
                <a:solidFill>
                  <a:srgbClr val="FFD479"/>
                </a:solidFill>
                <a:effectLst>
                  <a:outerShdw blurRad="33147" dist="22098" dir="5400000" rotWithShape="0">
                    <a:srgbClr val="000000">
                      <a:alpha val="25000"/>
                    </a:srgbClr>
                  </a:outerShdw>
                </a:effectLst>
              </a:defRPr>
            </a:lvl1pPr>
          </a:lstStyle>
          <a:p>
            <a:r>
              <a:rPr lang="en-US" sz="3600" b="1" dirty="0">
                <a:solidFill>
                  <a:schemeClr val="accent3"/>
                </a:solidFill>
              </a:rPr>
              <a:t>Harms to Teens</a:t>
            </a:r>
            <a:endParaRPr sz="3600" b="1" dirty="0">
              <a:solidFill>
                <a:schemeClr val="accent3"/>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Most e-cigarettes contain nicotine, the highly addictive drug in tobacco. Nicotine is especially harmful to young people. The human brain keeps developing until around the age of 25. Using products with nicotine under age 25 can harm the part of the brai"/>
          <p:cNvSpPr txBox="1">
            <a:spLocks noGrp="1"/>
          </p:cNvSpPr>
          <p:nvPr>
            <p:ph type="body" sz="half" idx="1"/>
          </p:nvPr>
        </p:nvSpPr>
        <p:spPr>
          <a:xfrm>
            <a:off x="457200" y="1097281"/>
            <a:ext cx="8229600" cy="3504216"/>
          </a:xfrm>
          <a:prstGeom prst="rect">
            <a:avLst/>
          </a:prstGeom>
        </p:spPr>
        <p:txBody>
          <a:bodyPr/>
          <a:lstStyle/>
          <a:p>
            <a:pPr marL="0" marR="64007" indent="0">
              <a:spcBef>
                <a:spcPts val="0"/>
              </a:spcBef>
              <a:spcAft>
                <a:spcPts val="1800"/>
              </a:spcAft>
              <a:buClrTx/>
              <a:buSzTx/>
              <a:buNone/>
              <a:defRPr sz="2600"/>
            </a:pPr>
            <a:r>
              <a:rPr sz="2200" dirty="0"/>
              <a:t>Most e-cigarettes contain nicotine, the highly addictive drug in tobacco. </a:t>
            </a:r>
            <a:r>
              <a:rPr lang="en-US" sz="2200" dirty="0"/>
              <a:t> </a:t>
            </a:r>
            <a:r>
              <a:rPr sz="2200" dirty="0"/>
              <a:t>Nicotine is especially harmful to young people. </a:t>
            </a:r>
            <a:r>
              <a:rPr lang="en-US" sz="2200" dirty="0"/>
              <a:t> </a:t>
            </a:r>
            <a:r>
              <a:rPr sz="2200" dirty="0"/>
              <a:t>The human brain keeps developing until around the age of 25. </a:t>
            </a:r>
            <a:r>
              <a:rPr lang="en-US" sz="2200" dirty="0"/>
              <a:t> </a:t>
            </a:r>
            <a:r>
              <a:rPr sz="2200" dirty="0"/>
              <a:t>Using products with nicotine under age 25 can harm the part of the brain responsible for memory, attention, and learning.</a:t>
            </a:r>
          </a:p>
          <a:p>
            <a:pPr marL="0" marR="64007" indent="0">
              <a:spcBef>
                <a:spcPts val="0"/>
              </a:spcBef>
              <a:spcAft>
                <a:spcPts val="1800"/>
              </a:spcAft>
              <a:buClrTx/>
              <a:buSzTx/>
              <a:buNone/>
              <a:defRPr sz="2100">
                <a:solidFill>
                  <a:srgbClr val="FFD479"/>
                </a:solidFill>
              </a:defRPr>
            </a:pPr>
            <a:r>
              <a:rPr sz="2000" dirty="0">
                <a:solidFill>
                  <a:schemeClr val="bg1"/>
                </a:solidFill>
              </a:rPr>
              <a:t>More Info: </a:t>
            </a:r>
            <a:r>
              <a:rPr sz="2000" dirty="0">
                <a:hlinkClick r:id="rId2"/>
              </a:rPr>
              <a:t>https://www.cdc.gov/tobacco/features/back-to-school/e-cigarettes-talk-to-youth-about-risks/index.html</a:t>
            </a:r>
            <a:endParaRPr sz="2000" dirty="0"/>
          </a:p>
          <a:p>
            <a:pPr marL="0" marR="64007" indent="0" algn="r">
              <a:buClrTx/>
              <a:buSzTx/>
              <a:buNone/>
              <a:defRPr sz="2100"/>
            </a:pPr>
            <a:r>
              <a:rPr sz="1400" dirty="0">
                <a:solidFill>
                  <a:schemeClr val="accent3"/>
                </a:solidFill>
              </a:rPr>
              <a:t>Source:</a:t>
            </a:r>
            <a:r>
              <a:rPr lang="en-US" sz="1400" dirty="0">
                <a:solidFill>
                  <a:schemeClr val="accent3"/>
                </a:solidFill>
              </a:rPr>
              <a:t> </a:t>
            </a:r>
            <a:r>
              <a:rPr sz="1400" dirty="0">
                <a:solidFill>
                  <a:schemeClr val="accent3"/>
                </a:solidFill>
              </a:rPr>
              <a:t>cdc.gov</a:t>
            </a:r>
          </a:p>
        </p:txBody>
      </p:sp>
      <p:sp>
        <p:nvSpPr>
          <p:cNvPr id="228" name="More Harms To Youth"/>
          <p:cNvSpPr txBox="1">
            <a:spLocks noGrp="1"/>
          </p:cNvSpPr>
          <p:nvPr>
            <p:ph type="title"/>
          </p:nvPr>
        </p:nvSpPr>
        <p:spPr>
          <a:xfrm>
            <a:off x="0" y="0"/>
            <a:ext cx="9144000" cy="1097280"/>
          </a:xfrm>
          <a:prstGeom prst="rect">
            <a:avLst/>
          </a:prstGeom>
        </p:spPr>
        <p:txBody>
          <a:bodyPr>
            <a:normAutofit/>
          </a:bodyPr>
          <a:lstStyle>
            <a:lvl1pPr algn="ctr">
              <a:defRPr>
                <a:solidFill>
                  <a:srgbClr val="FFD479"/>
                </a:solidFill>
              </a:defRPr>
            </a:lvl1pPr>
          </a:lstStyle>
          <a:p>
            <a:r>
              <a:rPr sz="3600" b="1" dirty="0">
                <a:solidFill>
                  <a:schemeClr val="accent3"/>
                </a:solidFill>
              </a:rPr>
              <a:t>More Harms To Youth</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Vape Pens/E-Cigs At A Glance"/>
          <p:cNvSpPr txBox="1">
            <a:spLocks noGrp="1"/>
          </p:cNvSpPr>
          <p:nvPr>
            <p:ph type="title"/>
          </p:nvPr>
        </p:nvSpPr>
        <p:spPr>
          <a:xfrm>
            <a:off x="0" y="0"/>
            <a:ext cx="9144000" cy="1238282"/>
          </a:xfrm>
          <a:prstGeom prst="rect">
            <a:avLst/>
          </a:prstGeom>
        </p:spPr>
        <p:txBody>
          <a:bodyPr>
            <a:normAutofit/>
          </a:bodyPr>
          <a:lstStyle>
            <a:lvl1pPr algn="ctr">
              <a:defRPr>
                <a:solidFill>
                  <a:srgbClr val="FFD479"/>
                </a:solidFill>
              </a:defRPr>
            </a:lvl1pPr>
          </a:lstStyle>
          <a:p>
            <a:r>
              <a:rPr sz="3600" b="1" dirty="0">
                <a:solidFill>
                  <a:schemeClr val="accent3"/>
                </a:solidFill>
              </a:rPr>
              <a:t>Vape Pens</a:t>
            </a:r>
            <a:r>
              <a:rPr lang="en-US" sz="3600" b="1" dirty="0">
                <a:solidFill>
                  <a:schemeClr val="accent3"/>
                </a:solidFill>
              </a:rPr>
              <a:t> </a:t>
            </a:r>
            <a:r>
              <a:rPr sz="3600" b="1" dirty="0">
                <a:solidFill>
                  <a:schemeClr val="accent3"/>
                </a:solidFill>
              </a:rPr>
              <a:t>/</a:t>
            </a:r>
            <a:r>
              <a:rPr lang="en-US" sz="3600" b="1" dirty="0">
                <a:solidFill>
                  <a:schemeClr val="accent3"/>
                </a:solidFill>
              </a:rPr>
              <a:t> </a:t>
            </a:r>
            <a:r>
              <a:rPr sz="3600" b="1" dirty="0">
                <a:solidFill>
                  <a:schemeClr val="accent3"/>
                </a:solidFill>
              </a:rPr>
              <a:t>E-Cigs </a:t>
            </a:r>
            <a:r>
              <a:rPr lang="en-US" sz="3600" b="1" dirty="0">
                <a:solidFill>
                  <a:schemeClr val="accent3"/>
                </a:solidFill>
              </a:rPr>
              <a:t>a</a:t>
            </a:r>
            <a:r>
              <a:rPr sz="3600" b="1" dirty="0">
                <a:solidFill>
                  <a:schemeClr val="accent3"/>
                </a:solidFill>
              </a:rPr>
              <a:t>t </a:t>
            </a:r>
            <a:r>
              <a:rPr lang="en-US" sz="3600" b="1" dirty="0">
                <a:solidFill>
                  <a:schemeClr val="accent3"/>
                </a:solidFill>
              </a:rPr>
              <a:t>a</a:t>
            </a:r>
            <a:r>
              <a:rPr sz="3600" b="1" dirty="0">
                <a:solidFill>
                  <a:schemeClr val="accent3"/>
                </a:solidFill>
              </a:rPr>
              <a:t> Glance</a:t>
            </a:r>
          </a:p>
        </p:txBody>
      </p:sp>
      <p:grpSp>
        <p:nvGrpSpPr>
          <p:cNvPr id="2" name="Group 1"/>
          <p:cNvGrpSpPr/>
          <p:nvPr/>
        </p:nvGrpSpPr>
        <p:grpSpPr>
          <a:xfrm>
            <a:off x="1917328" y="1301606"/>
            <a:ext cx="5309344" cy="4448358"/>
            <a:chOff x="2089296" y="1387250"/>
            <a:chExt cx="5309344" cy="4448358"/>
          </a:xfrm>
        </p:grpSpPr>
        <p:pic>
          <p:nvPicPr>
            <p:cNvPr id="233" name="shutterstock_1266103795.jpg" descr="shutterstock_1266103795.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089296" y="1387250"/>
              <a:ext cx="5309344" cy="4448358"/>
            </a:xfrm>
            <a:prstGeom prst="rect">
              <a:avLst/>
            </a:prstGeom>
            <a:ln w="76200" cap="sq">
              <a:solidFill>
                <a:srgbClr val="EAEAEA"/>
              </a:solidFill>
              <a:miter/>
            </a:ln>
          </p:spPr>
        </p:pic>
        <p:sp>
          <p:nvSpPr>
            <p:cNvPr id="234" name="MOD…"/>
            <p:cNvSpPr txBox="1"/>
            <p:nvPr/>
          </p:nvSpPr>
          <p:spPr>
            <a:xfrm>
              <a:off x="5271360" y="3919782"/>
              <a:ext cx="760783" cy="78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1600">
                  <a:solidFill>
                    <a:srgbClr val="FF2600"/>
                  </a:solidFill>
                </a:defRPr>
              </a:pPr>
              <a:r>
                <a:rPr sz="1500" b="1" dirty="0">
                  <a:solidFill>
                    <a:srgbClr val="92D050"/>
                  </a:solidFill>
                  <a:effectLst>
                    <a:outerShdw blurRad="38100" dist="38100" dir="2700000" algn="tl">
                      <a:srgbClr val="000000">
                        <a:alpha val="43137"/>
                      </a:srgbClr>
                    </a:outerShdw>
                  </a:effectLst>
                </a:rPr>
                <a:t>MOD</a:t>
              </a:r>
            </a:p>
            <a:p>
              <a:pPr algn="ctr">
                <a:defRPr sz="1600">
                  <a:solidFill>
                    <a:srgbClr val="FF2600"/>
                  </a:solidFill>
                </a:defRPr>
              </a:pPr>
              <a:r>
                <a:rPr sz="1500" b="1" dirty="0">
                  <a:solidFill>
                    <a:srgbClr val="92D050"/>
                  </a:solidFill>
                  <a:effectLst>
                    <a:outerShdw blurRad="38100" dist="38100" dir="2700000" algn="tl">
                      <a:srgbClr val="000000">
                        <a:alpha val="43137"/>
                      </a:srgbClr>
                    </a:outerShdw>
                  </a:effectLst>
                </a:rPr>
                <a:t>VAPE</a:t>
              </a:r>
              <a:br>
                <a:rPr sz="1500" b="1" dirty="0">
                  <a:solidFill>
                    <a:srgbClr val="92D050"/>
                  </a:solidFill>
                  <a:effectLst>
                    <a:outerShdw blurRad="38100" dist="38100" dir="2700000" algn="tl">
                      <a:srgbClr val="000000">
                        <a:alpha val="43137"/>
                      </a:srgbClr>
                    </a:outerShdw>
                  </a:effectLst>
                </a:rPr>
              </a:br>
              <a:r>
                <a:rPr sz="1500" b="1" dirty="0">
                  <a:solidFill>
                    <a:srgbClr val="92D050"/>
                  </a:solidFill>
                  <a:effectLst>
                    <a:outerShdw blurRad="38100" dist="38100" dir="2700000" algn="tl">
                      <a:srgbClr val="000000">
                        <a:alpha val="43137"/>
                      </a:srgbClr>
                    </a:outerShdw>
                  </a:effectLst>
                </a:rPr>
                <a:t>DEVICE</a:t>
              </a:r>
            </a:p>
          </p:txBody>
        </p:sp>
        <p:sp>
          <p:nvSpPr>
            <p:cNvPr id="235" name="VAPE…"/>
            <p:cNvSpPr txBox="1"/>
            <p:nvPr/>
          </p:nvSpPr>
          <p:spPr>
            <a:xfrm>
              <a:off x="2491314" y="1718364"/>
              <a:ext cx="1167945"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1600">
                  <a:solidFill>
                    <a:srgbClr val="FF2600"/>
                  </a:solidFill>
                </a:defRPr>
              </a:pPr>
              <a:r>
                <a:rPr sz="1500" b="1" dirty="0">
                  <a:solidFill>
                    <a:srgbClr val="92D050"/>
                  </a:solidFill>
                  <a:effectLst>
                    <a:outerShdw blurRad="38100" dist="38100" dir="2700000" algn="tl">
                      <a:srgbClr val="000000">
                        <a:alpha val="43137"/>
                      </a:srgbClr>
                    </a:outerShdw>
                  </a:effectLst>
                </a:rPr>
                <a:t>VAPE</a:t>
              </a:r>
            </a:p>
            <a:p>
              <a:pPr algn="ctr">
                <a:defRPr sz="1600">
                  <a:solidFill>
                    <a:srgbClr val="FF2600"/>
                  </a:solidFill>
                </a:defRPr>
              </a:pPr>
              <a:r>
                <a:rPr sz="1500" b="1" dirty="0">
                  <a:solidFill>
                    <a:srgbClr val="92D050"/>
                  </a:solidFill>
                  <a:effectLst>
                    <a:outerShdw blurRad="38100" dist="38100" dir="2700000" algn="tl">
                      <a:srgbClr val="000000">
                        <a:alpha val="43137"/>
                      </a:srgbClr>
                    </a:outerShdw>
                  </a:effectLst>
                </a:rPr>
                <a:t>CARTRIDGE</a:t>
              </a:r>
            </a:p>
          </p:txBody>
        </p:sp>
        <p:sp>
          <p:nvSpPr>
            <p:cNvPr id="236" name="Mouthpiece"/>
            <p:cNvSpPr txBox="1"/>
            <p:nvPr/>
          </p:nvSpPr>
          <p:spPr>
            <a:xfrm>
              <a:off x="2130974" y="3640198"/>
              <a:ext cx="1305805" cy="3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600">
                  <a:solidFill>
                    <a:srgbClr val="FF2600"/>
                  </a:solidFill>
                </a:defRPr>
              </a:lvl1pPr>
            </a:lstStyle>
            <a:p>
              <a:r>
                <a:rPr lang="en-US" sz="1500" b="1" dirty="0">
                  <a:solidFill>
                    <a:srgbClr val="92D050"/>
                  </a:solidFill>
                  <a:effectLst>
                    <a:outerShdw blurRad="38100" dist="38100" dir="2700000" algn="tl">
                      <a:srgbClr val="000000">
                        <a:alpha val="43137"/>
                      </a:srgbClr>
                    </a:outerShdw>
                  </a:effectLst>
                </a:rPr>
                <a:t>MOUTHPIECE</a:t>
              </a:r>
              <a:endParaRPr sz="1500" b="1" dirty="0">
                <a:solidFill>
                  <a:srgbClr val="92D050"/>
                </a:solidFill>
                <a:effectLst>
                  <a:outerShdw blurRad="38100" dist="38100" dir="2700000" algn="tl">
                    <a:srgbClr val="000000">
                      <a:alpha val="43137"/>
                    </a:srgbClr>
                  </a:outerShdw>
                </a:effectLst>
              </a:endParaRPr>
            </a:p>
          </p:txBody>
        </p:sp>
        <p:sp>
          <p:nvSpPr>
            <p:cNvPr id="237" name="MOD…"/>
            <p:cNvSpPr txBox="1"/>
            <p:nvPr/>
          </p:nvSpPr>
          <p:spPr>
            <a:xfrm>
              <a:off x="4304610" y="4479256"/>
              <a:ext cx="760783" cy="78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1600">
                  <a:solidFill>
                    <a:srgbClr val="FF2600"/>
                  </a:solidFill>
                </a:defRPr>
              </a:pPr>
              <a:r>
                <a:rPr sz="1500" b="1" dirty="0">
                  <a:solidFill>
                    <a:srgbClr val="92D050"/>
                  </a:solidFill>
                  <a:effectLst>
                    <a:outerShdw blurRad="38100" dist="38100" dir="2700000" algn="tl">
                      <a:srgbClr val="000000">
                        <a:alpha val="43137"/>
                      </a:srgbClr>
                    </a:outerShdw>
                  </a:effectLst>
                </a:rPr>
                <a:t>MOD</a:t>
              </a:r>
            </a:p>
            <a:p>
              <a:pPr algn="ctr">
                <a:defRPr sz="1600">
                  <a:solidFill>
                    <a:srgbClr val="FF2600"/>
                  </a:solidFill>
                </a:defRPr>
              </a:pPr>
              <a:r>
                <a:rPr sz="1500" b="1" dirty="0">
                  <a:solidFill>
                    <a:srgbClr val="92D050"/>
                  </a:solidFill>
                  <a:effectLst>
                    <a:outerShdw blurRad="38100" dist="38100" dir="2700000" algn="tl">
                      <a:srgbClr val="000000">
                        <a:alpha val="43137"/>
                      </a:srgbClr>
                    </a:outerShdw>
                  </a:effectLst>
                </a:rPr>
                <a:t>VAPE</a:t>
              </a:r>
              <a:br>
                <a:rPr sz="1500" b="1" dirty="0">
                  <a:solidFill>
                    <a:srgbClr val="92D050"/>
                  </a:solidFill>
                  <a:effectLst>
                    <a:outerShdw blurRad="38100" dist="38100" dir="2700000" algn="tl">
                      <a:srgbClr val="000000">
                        <a:alpha val="43137"/>
                      </a:srgbClr>
                    </a:outerShdw>
                  </a:effectLst>
                </a:rPr>
              </a:br>
              <a:r>
                <a:rPr sz="1500" b="1" dirty="0">
                  <a:solidFill>
                    <a:srgbClr val="92D050"/>
                  </a:solidFill>
                  <a:effectLst>
                    <a:outerShdw blurRad="38100" dist="38100" dir="2700000" algn="tl">
                      <a:srgbClr val="000000">
                        <a:alpha val="43137"/>
                      </a:srgbClr>
                    </a:outerShdw>
                  </a:effectLst>
                </a:rPr>
                <a:t>DEVICE</a:t>
              </a:r>
            </a:p>
          </p:txBody>
        </p:sp>
        <p:sp>
          <p:nvSpPr>
            <p:cNvPr id="238" name="VAPE BATTERY"/>
            <p:cNvSpPr txBox="1"/>
            <p:nvPr/>
          </p:nvSpPr>
          <p:spPr>
            <a:xfrm>
              <a:off x="3428417" y="3803803"/>
              <a:ext cx="925892"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1600">
                  <a:solidFill>
                    <a:srgbClr val="FF2600"/>
                  </a:solidFill>
                </a:defRPr>
              </a:pPr>
              <a:r>
                <a:rPr sz="1500" b="1" dirty="0">
                  <a:solidFill>
                    <a:srgbClr val="92D050"/>
                  </a:solidFill>
                  <a:effectLst>
                    <a:outerShdw blurRad="38100" dist="38100" dir="2700000" algn="tl">
                      <a:srgbClr val="000000">
                        <a:alpha val="43137"/>
                      </a:srgbClr>
                    </a:outerShdw>
                  </a:effectLst>
                </a:rPr>
                <a:t>VAPE</a:t>
              </a:r>
              <a:br>
                <a:rPr sz="1500" b="1" dirty="0">
                  <a:solidFill>
                    <a:srgbClr val="92D050"/>
                  </a:solidFill>
                  <a:effectLst>
                    <a:outerShdw blurRad="38100" dist="38100" dir="2700000" algn="tl">
                      <a:srgbClr val="000000">
                        <a:alpha val="43137"/>
                      </a:srgbClr>
                    </a:outerShdw>
                  </a:effectLst>
                </a:rPr>
              </a:br>
              <a:r>
                <a:rPr sz="1500" b="1" dirty="0">
                  <a:solidFill>
                    <a:srgbClr val="92D050"/>
                  </a:solidFill>
                  <a:effectLst>
                    <a:outerShdw blurRad="38100" dist="38100" dir="2700000" algn="tl">
                      <a:srgbClr val="000000">
                        <a:alpha val="43137"/>
                      </a:srgbClr>
                    </a:outerShdw>
                  </a:effectLst>
                </a:rPr>
                <a:t>BATTERY</a:t>
              </a:r>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Nicotine addiction can look different from person to person. Even if you only use tobacco once in a while, you can be addicted and can have a hard time quitting.…"/>
          <p:cNvSpPr txBox="1">
            <a:spLocks noGrp="1"/>
          </p:cNvSpPr>
          <p:nvPr>
            <p:ph type="body" sz="half" idx="1"/>
          </p:nvPr>
        </p:nvSpPr>
        <p:spPr>
          <a:xfrm>
            <a:off x="457200" y="959633"/>
            <a:ext cx="8229600" cy="5224862"/>
          </a:xfrm>
          <a:prstGeom prst="rect">
            <a:avLst/>
          </a:prstGeom>
        </p:spPr>
        <p:txBody>
          <a:bodyPr/>
          <a:lstStyle/>
          <a:p>
            <a:pPr marL="342900" indent="-342900">
              <a:spcBef>
                <a:spcPts val="0"/>
              </a:spcBef>
              <a:spcAft>
                <a:spcPts val="600"/>
              </a:spcAft>
              <a:buClr>
                <a:schemeClr val="accent2"/>
              </a:buClr>
              <a:buSzPct val="100000"/>
              <a:buFont typeface="Wingdings" panose="05000000000000000000" pitchFamily="2" charset="2"/>
              <a:buChar char="§"/>
              <a:defRPr sz="1900"/>
            </a:pPr>
            <a:r>
              <a:rPr sz="2000" dirty="0"/>
              <a:t>Nicotine addiction can look different from person to person.</a:t>
            </a:r>
            <a:r>
              <a:rPr lang="en-US" sz="2000" dirty="0"/>
              <a:t>  </a:t>
            </a:r>
            <a:r>
              <a:rPr sz="2000" dirty="0"/>
              <a:t>Even if you only use tobacco once in a while, you can be addicted and can have a hard time quitting.</a:t>
            </a:r>
          </a:p>
          <a:p>
            <a:pPr marL="342900" indent="-342900">
              <a:spcBef>
                <a:spcPts val="0"/>
              </a:spcBef>
              <a:buClr>
                <a:schemeClr val="accent2"/>
              </a:buClr>
              <a:buSzPct val="100000"/>
              <a:buFont typeface="Wingdings" panose="05000000000000000000" pitchFamily="2" charset="2"/>
              <a:buChar char="§"/>
              <a:defRPr sz="1900" u="sng">
                <a:solidFill>
                  <a:srgbClr val="FFD479"/>
                </a:solidFill>
              </a:defRPr>
            </a:pPr>
            <a:r>
              <a:rPr lang="en-US" sz="2000" dirty="0">
                <a:solidFill>
                  <a:schemeClr val="bg1"/>
                </a:solidFill>
              </a:rPr>
              <a:t>Signs </a:t>
            </a:r>
            <a:r>
              <a:rPr sz="2000" dirty="0">
                <a:solidFill>
                  <a:schemeClr val="bg1"/>
                </a:solidFill>
              </a:rPr>
              <a:t>of nicotine addiction include:</a:t>
            </a:r>
          </a:p>
          <a:p>
            <a:pPr marL="457200" lvl="1" indent="-228600">
              <a:spcBef>
                <a:spcPts val="0"/>
              </a:spcBef>
              <a:buClr>
                <a:schemeClr val="accent2"/>
              </a:buClr>
              <a:buChar char="•"/>
              <a:defRPr sz="1900"/>
            </a:pPr>
            <a:r>
              <a:rPr sz="2000" dirty="0"/>
              <a:t>Cravings, or feeling like you really need to use tobacco</a:t>
            </a:r>
          </a:p>
          <a:p>
            <a:pPr marL="457200" lvl="1" indent="-228600">
              <a:spcBef>
                <a:spcPts val="0"/>
              </a:spcBef>
              <a:buClr>
                <a:schemeClr val="accent2"/>
              </a:buClr>
              <a:buChar char="•"/>
              <a:defRPr sz="1900"/>
            </a:pPr>
            <a:r>
              <a:rPr sz="2000" dirty="0"/>
              <a:t>Going out of your way to get tobacco</a:t>
            </a:r>
          </a:p>
          <a:p>
            <a:pPr marL="457200" lvl="1" indent="-228600">
              <a:spcBef>
                <a:spcPts val="0"/>
              </a:spcBef>
              <a:buClr>
                <a:schemeClr val="accent2"/>
              </a:buClr>
              <a:buChar char="•"/>
              <a:defRPr sz="1900"/>
            </a:pPr>
            <a:r>
              <a:rPr sz="2000" dirty="0"/>
              <a:t>Feeling anxious or irritable if you want to use tobacco but can’t</a:t>
            </a:r>
          </a:p>
          <a:p>
            <a:pPr marL="457200" lvl="1" indent="-228600">
              <a:spcBef>
                <a:spcPts val="0"/>
              </a:spcBef>
              <a:spcAft>
                <a:spcPts val="600"/>
              </a:spcAft>
              <a:buClr>
                <a:schemeClr val="accent2"/>
              </a:buClr>
              <a:buChar char="•"/>
              <a:defRPr sz="1900"/>
            </a:pPr>
            <a:r>
              <a:rPr sz="2000" dirty="0"/>
              <a:t>Continuing to use tobacco because you find it hard to stop</a:t>
            </a:r>
          </a:p>
          <a:p>
            <a:pPr marL="342900" indent="-342900">
              <a:spcBef>
                <a:spcPts val="0"/>
              </a:spcBef>
              <a:spcAft>
                <a:spcPts val="1200"/>
              </a:spcAft>
              <a:buClr>
                <a:schemeClr val="accent2"/>
              </a:buClr>
              <a:buSzPct val="100000"/>
              <a:buFont typeface="Wingdings" panose="05000000000000000000" pitchFamily="2" charset="2"/>
              <a:buChar char="§"/>
              <a:defRPr sz="1900"/>
            </a:pPr>
            <a:r>
              <a:rPr sz="2000" dirty="0"/>
              <a:t>When you’re addicted to nicotine, you may experience symptoms of nicotine withdrawal after you stop using tobacco.</a:t>
            </a:r>
            <a:r>
              <a:rPr lang="en-US" sz="2000" dirty="0"/>
              <a:t>  </a:t>
            </a:r>
            <a:r>
              <a:rPr sz="2000" dirty="0"/>
              <a:t>Craving cigarettes, feeling sad or irritable, or having trouble sleeping are some common symptoms of withdrawal. </a:t>
            </a:r>
            <a:r>
              <a:rPr lang="en-US" sz="2000" dirty="0"/>
              <a:t> </a:t>
            </a:r>
            <a:r>
              <a:rPr sz="2000" dirty="0"/>
              <a:t>These symptoms are usually strongest in the first week after quitting, but they are only temporary.</a:t>
            </a:r>
          </a:p>
          <a:p>
            <a:pPr marL="0" indent="0" algn="r">
              <a:buClrTx/>
              <a:buSzTx/>
              <a:buNone/>
              <a:defRPr sz="1400"/>
            </a:pPr>
            <a:r>
              <a:rPr sz="1400" dirty="0">
                <a:solidFill>
                  <a:schemeClr val="accent3"/>
                </a:solidFill>
              </a:rPr>
              <a:t>Source: https://teen.smokefree.gov/the-risks-of-tobacco/nicotine-addict</a:t>
            </a:r>
            <a:r>
              <a:rPr lang="en-US" sz="1400" dirty="0">
                <a:solidFill>
                  <a:schemeClr val="accent3"/>
                </a:solidFill>
              </a:rPr>
              <a:t>ion</a:t>
            </a:r>
            <a:endParaRPr sz="1400" dirty="0">
              <a:solidFill>
                <a:schemeClr val="accent3"/>
              </a:solidFill>
            </a:endParaRPr>
          </a:p>
        </p:txBody>
      </p:sp>
      <p:sp>
        <p:nvSpPr>
          <p:cNvPr id="241" name="Nicotine Addiction &amp; Withdrawals"/>
          <p:cNvSpPr txBox="1">
            <a:spLocks noGrp="1"/>
          </p:cNvSpPr>
          <p:nvPr>
            <p:ph type="title"/>
          </p:nvPr>
        </p:nvSpPr>
        <p:spPr>
          <a:xfrm>
            <a:off x="1265" y="0"/>
            <a:ext cx="9144000" cy="959633"/>
          </a:xfrm>
          <a:prstGeom prst="rect">
            <a:avLst/>
          </a:prstGeom>
        </p:spPr>
        <p:txBody>
          <a:bodyPr>
            <a:normAutofit/>
          </a:bodyPr>
          <a:lstStyle>
            <a:lvl1pPr algn="ctr" defTabSz="832104">
              <a:defRPr sz="3731">
                <a:solidFill>
                  <a:srgbClr val="FFD479"/>
                </a:solidFill>
                <a:effectLst>
                  <a:outerShdw blurRad="34671" dist="23114" dir="5400000" rotWithShape="0">
                    <a:srgbClr val="000000">
                      <a:alpha val="25000"/>
                    </a:srgbClr>
                  </a:outerShdw>
                </a:effectLst>
              </a:defRPr>
            </a:lvl1pPr>
          </a:lstStyle>
          <a:p>
            <a:r>
              <a:rPr sz="3600" b="1" dirty="0">
                <a:solidFill>
                  <a:schemeClr val="accent3"/>
                </a:solidFill>
              </a:rPr>
              <a:t>Nicotine Addiction &amp; Withdrawal</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Vapes &amp; Vape Pod Systems"/>
          <p:cNvSpPr txBox="1">
            <a:spLocks noGrp="1"/>
          </p:cNvSpPr>
          <p:nvPr>
            <p:ph type="title"/>
          </p:nvPr>
        </p:nvSpPr>
        <p:spPr>
          <a:xfrm>
            <a:off x="0" y="-1"/>
            <a:ext cx="9144000" cy="1327355"/>
          </a:xfrm>
          <a:prstGeom prst="rect">
            <a:avLst/>
          </a:prstGeom>
        </p:spPr>
        <p:txBody>
          <a:bodyPr>
            <a:normAutofit/>
          </a:bodyPr>
          <a:lstStyle>
            <a:lvl1pPr algn="ctr">
              <a:defRPr>
                <a:solidFill>
                  <a:srgbClr val="FFD479"/>
                </a:solidFill>
              </a:defRPr>
            </a:lvl1pPr>
          </a:lstStyle>
          <a:p>
            <a:r>
              <a:rPr sz="3600" b="1" dirty="0">
                <a:solidFill>
                  <a:schemeClr val="accent3"/>
                </a:solidFill>
              </a:rPr>
              <a:t>Vapes &amp; Vape Pod Systems</a:t>
            </a:r>
          </a:p>
        </p:txBody>
      </p:sp>
      <p:pic>
        <p:nvPicPr>
          <p:cNvPr id="245" name="shutterstock_1693185526.jpg" descr="shutterstock_1693185526.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579620" y="1449784"/>
            <a:ext cx="5984759" cy="3958591"/>
          </a:xfrm>
          <a:prstGeom prst="rect">
            <a:avLst/>
          </a:prstGeom>
          <a:ln w="76200" cap="sq">
            <a:solidFill>
              <a:srgbClr val="EAEAEA"/>
            </a:solidFill>
            <a:miter/>
          </a:ln>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A two part vape pen that includes a battery and a removable pod…"/>
          <p:cNvSpPr txBox="1">
            <a:spLocks noGrp="1"/>
          </p:cNvSpPr>
          <p:nvPr>
            <p:ph type="body" sz="half" idx="1"/>
          </p:nvPr>
        </p:nvSpPr>
        <p:spPr>
          <a:xfrm>
            <a:off x="457200" y="1097280"/>
            <a:ext cx="8229600" cy="3477124"/>
          </a:xfrm>
          <a:prstGeom prst="rect">
            <a:avLst/>
          </a:prstGeom>
        </p:spPr>
        <p:txBody>
          <a:bodyPr/>
          <a:lstStyle/>
          <a:p>
            <a:pPr marL="342900" indent="-342900">
              <a:spcBef>
                <a:spcPts val="0"/>
              </a:spcBef>
              <a:spcAft>
                <a:spcPts val="1200"/>
              </a:spcAft>
              <a:buClr>
                <a:schemeClr val="accent2"/>
              </a:buClr>
              <a:buSzPct val="100000"/>
              <a:buFont typeface="Wingdings" panose="05000000000000000000" pitchFamily="2" charset="2"/>
              <a:buChar char="§"/>
            </a:pPr>
            <a:r>
              <a:rPr sz="2200" dirty="0"/>
              <a:t>A two</a:t>
            </a:r>
            <a:r>
              <a:rPr lang="en-US" sz="2200" dirty="0"/>
              <a:t>-</a:t>
            </a:r>
            <a:r>
              <a:rPr sz="2200" dirty="0"/>
              <a:t>part vape pen that includes a battery and a</a:t>
            </a:r>
            <a:r>
              <a:rPr lang="en-US" sz="2200" dirty="0"/>
              <a:t> </a:t>
            </a:r>
            <a:r>
              <a:rPr sz="2200" dirty="0"/>
              <a:t>removable pod</a:t>
            </a:r>
          </a:p>
          <a:p>
            <a:pPr marL="342900" indent="-342900">
              <a:spcBef>
                <a:spcPts val="0"/>
              </a:spcBef>
              <a:spcAft>
                <a:spcPts val="1200"/>
              </a:spcAft>
              <a:buClr>
                <a:schemeClr val="accent2"/>
              </a:buClr>
              <a:buSzPct val="100000"/>
              <a:buFont typeface="Wingdings" panose="05000000000000000000" pitchFamily="2" charset="2"/>
              <a:buChar char="§"/>
            </a:pPr>
            <a:r>
              <a:rPr sz="2200" dirty="0"/>
              <a:t>The pod is either prefilled (generally disposable) or refillable (generally reusable)</a:t>
            </a:r>
            <a:r>
              <a:rPr lang="en-US" sz="2200" dirty="0"/>
              <a:t>.</a:t>
            </a:r>
            <a:endParaRPr sz="2200" dirty="0"/>
          </a:p>
          <a:p>
            <a:pPr marL="342900" indent="-342900">
              <a:spcBef>
                <a:spcPts val="0"/>
              </a:spcBef>
              <a:spcAft>
                <a:spcPts val="1200"/>
              </a:spcAft>
              <a:buClr>
                <a:schemeClr val="accent2"/>
              </a:buClr>
              <a:buSzPct val="100000"/>
              <a:buFont typeface="Wingdings" panose="05000000000000000000" pitchFamily="2" charset="2"/>
              <a:buChar char="§"/>
            </a:pPr>
            <a:r>
              <a:rPr sz="2200" dirty="0"/>
              <a:t>Also known as vape pods or pod mods</a:t>
            </a:r>
          </a:p>
        </p:txBody>
      </p:sp>
      <p:sp>
        <p:nvSpPr>
          <p:cNvPr id="248" name="Devices With Pods"/>
          <p:cNvSpPr txBox="1">
            <a:spLocks noGrp="1"/>
          </p:cNvSpPr>
          <p:nvPr>
            <p:ph type="title"/>
          </p:nvPr>
        </p:nvSpPr>
        <p:spPr>
          <a:xfrm>
            <a:off x="890" y="0"/>
            <a:ext cx="9144000" cy="1097280"/>
          </a:xfrm>
          <a:prstGeom prst="rect">
            <a:avLst/>
          </a:prstGeom>
        </p:spPr>
        <p:txBody>
          <a:bodyPr>
            <a:normAutofit/>
          </a:bodyPr>
          <a:lstStyle>
            <a:lvl1pPr algn="ctr">
              <a:defRPr>
                <a:solidFill>
                  <a:srgbClr val="FFD479"/>
                </a:solidFill>
              </a:defRPr>
            </a:lvl1pPr>
          </a:lstStyle>
          <a:p>
            <a:r>
              <a:rPr sz="3600" b="1" dirty="0">
                <a:solidFill>
                  <a:schemeClr val="accent3"/>
                </a:solidFill>
              </a:rPr>
              <a:t>Devices With Pods</a:t>
            </a:r>
          </a:p>
        </p:txBody>
      </p:sp>
      <p:pic>
        <p:nvPicPr>
          <p:cNvPr id="250" name="shutterstock_1519050200.jpg" descr="shutterstock_1519050200.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3822123" y="3571372"/>
            <a:ext cx="4864677" cy="2719229"/>
          </a:xfrm>
          <a:prstGeom prst="rect">
            <a:avLst/>
          </a:prstGeom>
          <a:ln w="76200" cap="sq">
            <a:solidFill>
              <a:srgbClr val="EAEAEA"/>
            </a:solidFill>
            <a:miter/>
          </a:ln>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PRELOADED VAPE DEVICES"/>
          <p:cNvSpPr txBox="1">
            <a:spLocks noGrp="1"/>
          </p:cNvSpPr>
          <p:nvPr>
            <p:ph type="title"/>
          </p:nvPr>
        </p:nvSpPr>
        <p:spPr>
          <a:xfrm>
            <a:off x="0" y="3513"/>
            <a:ext cx="9144000" cy="1097280"/>
          </a:xfrm>
          <a:prstGeom prst="rect">
            <a:avLst/>
          </a:prstGeom>
        </p:spPr>
        <p:txBody>
          <a:bodyPr/>
          <a:lstStyle>
            <a:lvl1pPr algn="ctr">
              <a:defRPr>
                <a:solidFill>
                  <a:srgbClr val="FFD479"/>
                </a:solidFill>
              </a:defRPr>
            </a:lvl1pPr>
          </a:lstStyle>
          <a:p>
            <a:r>
              <a:rPr lang="en-US" b="1" dirty="0">
                <a:solidFill>
                  <a:schemeClr val="accent3"/>
                </a:solidFill>
              </a:rPr>
              <a:t>Preloaded Vape Devices</a:t>
            </a:r>
            <a:endParaRPr b="1" dirty="0">
              <a:solidFill>
                <a:schemeClr val="accent3"/>
              </a:solidFill>
            </a:endParaRPr>
          </a:p>
        </p:txBody>
      </p:sp>
      <p:sp>
        <p:nvSpPr>
          <p:cNvPr id="254" name="These are preloaded disposable vape pens…"/>
          <p:cNvSpPr txBox="1">
            <a:spLocks noGrp="1"/>
          </p:cNvSpPr>
          <p:nvPr>
            <p:ph type="body" idx="4294967295"/>
          </p:nvPr>
        </p:nvSpPr>
        <p:spPr>
          <a:xfrm>
            <a:off x="457200" y="1211336"/>
            <a:ext cx="8229600" cy="2633079"/>
          </a:xfrm>
          <a:prstGeom prst="rect">
            <a:avLst/>
          </a:prstGeom>
        </p:spPr>
        <p:txBody>
          <a:bodyPr/>
          <a:lstStyle/>
          <a:p>
            <a:pPr>
              <a:spcBef>
                <a:spcPts val="0"/>
              </a:spcBef>
              <a:spcAft>
                <a:spcPts val="1200"/>
              </a:spcAft>
              <a:buClr>
                <a:schemeClr val="accent2"/>
              </a:buClr>
              <a:buSzPct val="100000"/>
              <a:buFont typeface="Wingdings" panose="05000000000000000000" pitchFamily="2" charset="2"/>
              <a:buChar char="§"/>
              <a:defRPr sz="2600"/>
            </a:pPr>
            <a:r>
              <a:rPr sz="2200" dirty="0"/>
              <a:t>These are preloaded disposable vape pens</a:t>
            </a:r>
            <a:r>
              <a:rPr lang="en-US" sz="2200" dirty="0"/>
              <a:t>.</a:t>
            </a:r>
            <a:endParaRPr sz="2200" dirty="0"/>
          </a:p>
          <a:p>
            <a:pPr>
              <a:spcBef>
                <a:spcPts val="0"/>
              </a:spcBef>
              <a:spcAft>
                <a:spcPts val="1200"/>
              </a:spcAft>
              <a:buClr>
                <a:schemeClr val="accent2"/>
              </a:buClr>
              <a:buSzPct val="100000"/>
              <a:buFont typeface="Wingdings" panose="05000000000000000000" pitchFamily="2" charset="2"/>
              <a:buChar char="§"/>
              <a:defRPr sz="2600"/>
            </a:pPr>
            <a:r>
              <a:rPr sz="2200" dirty="0"/>
              <a:t>They have an approximate number of puffs</a:t>
            </a:r>
            <a:r>
              <a:rPr lang="en-US" sz="2200" dirty="0"/>
              <a:t>, after which </a:t>
            </a:r>
            <a:r>
              <a:rPr sz="2200" dirty="0"/>
              <a:t>you throw the entire device away</a:t>
            </a:r>
            <a:r>
              <a:rPr lang="en-US" sz="2200" dirty="0"/>
              <a:t>.</a:t>
            </a:r>
            <a:endParaRPr sz="2200" dirty="0"/>
          </a:p>
          <a:p>
            <a:pPr>
              <a:spcBef>
                <a:spcPts val="0"/>
              </a:spcBef>
              <a:spcAft>
                <a:spcPts val="1200"/>
              </a:spcAft>
              <a:buClr>
                <a:schemeClr val="accent2"/>
              </a:buClr>
              <a:buSzPct val="100000"/>
              <a:buFont typeface="Wingdings" panose="05000000000000000000" pitchFamily="2" charset="2"/>
              <a:buChar char="§"/>
              <a:defRPr sz="2600"/>
            </a:pPr>
            <a:r>
              <a:rPr sz="2200" dirty="0"/>
              <a:t>No</a:t>
            </a:r>
            <a:r>
              <a:rPr lang="en-US" sz="2200" dirty="0"/>
              <a:t> </a:t>
            </a:r>
            <a:r>
              <a:rPr sz="2200" dirty="0"/>
              <a:t>on/off switch</a:t>
            </a:r>
            <a:r>
              <a:rPr lang="en-US" sz="2200" dirty="0"/>
              <a:t> – </a:t>
            </a:r>
            <a:r>
              <a:rPr sz="2200" dirty="0"/>
              <a:t>you just take a draw</a:t>
            </a:r>
            <a:r>
              <a:rPr lang="en-US" sz="2200" dirty="0"/>
              <a:t>.</a:t>
            </a:r>
            <a:endParaRPr sz="2200" dirty="0"/>
          </a:p>
          <a:p>
            <a:pPr>
              <a:spcBef>
                <a:spcPts val="0"/>
              </a:spcBef>
              <a:spcAft>
                <a:spcPts val="1200"/>
              </a:spcAft>
              <a:buClr>
                <a:schemeClr val="accent2"/>
              </a:buClr>
              <a:buSzPct val="100000"/>
              <a:buFont typeface="Wingdings" panose="05000000000000000000" pitchFamily="2" charset="2"/>
              <a:buChar char="§"/>
              <a:defRPr sz="2600"/>
            </a:pPr>
            <a:r>
              <a:rPr sz="2200" dirty="0"/>
              <a:t>Mouthpiece is attached to device</a:t>
            </a:r>
            <a:r>
              <a:rPr lang="en-US" sz="2200" dirty="0"/>
              <a:t>.</a:t>
            </a:r>
            <a:endParaRPr sz="2200" dirty="0"/>
          </a:p>
          <a:p>
            <a:pPr>
              <a:spcBef>
                <a:spcPts val="0"/>
              </a:spcBef>
              <a:spcAft>
                <a:spcPts val="1200"/>
              </a:spcAft>
              <a:buClr>
                <a:schemeClr val="accent2"/>
              </a:buClr>
              <a:buSzPct val="100000"/>
              <a:buFont typeface="Wingdings" panose="05000000000000000000" pitchFamily="2" charset="2"/>
              <a:buChar char="§"/>
              <a:defRPr sz="2600"/>
            </a:pPr>
            <a:r>
              <a:rPr lang="en-US" sz="2200" dirty="0"/>
              <a:t>AKA</a:t>
            </a:r>
            <a:r>
              <a:rPr sz="2200" dirty="0"/>
              <a:t> </a:t>
            </a:r>
            <a:r>
              <a:rPr lang="en-US" sz="2200" dirty="0"/>
              <a:t>"</a:t>
            </a:r>
            <a:r>
              <a:rPr sz="2200" dirty="0"/>
              <a:t>vape stick</a:t>
            </a:r>
            <a:r>
              <a:rPr lang="en-US" sz="2200" dirty="0"/>
              <a:t>"</a:t>
            </a:r>
            <a:r>
              <a:rPr sz="2200" dirty="0"/>
              <a:t> or </a:t>
            </a:r>
            <a:r>
              <a:rPr lang="en-US" sz="2200" dirty="0"/>
              <a:t>"</a:t>
            </a:r>
            <a:r>
              <a:rPr sz="2200" dirty="0" err="1"/>
              <a:t>nic</a:t>
            </a:r>
            <a:r>
              <a:rPr sz="2200" dirty="0"/>
              <a:t> stick</a:t>
            </a:r>
            <a:r>
              <a:rPr lang="en-US" sz="2200" dirty="0"/>
              <a:t>"</a:t>
            </a:r>
            <a:endParaRPr sz="2200" dirty="0"/>
          </a:p>
        </p:txBody>
      </p:sp>
      <p:pic>
        <p:nvPicPr>
          <p:cNvPr id="253" name="shutterstock_1638244339 (1).jpg" descr="shutterstock_1638244339 (1).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5477162" y="3673402"/>
            <a:ext cx="3325999" cy="2824814"/>
          </a:xfrm>
          <a:prstGeom prst="rect">
            <a:avLst/>
          </a:prstGeom>
          <a:ln w="76200" cap="sq">
            <a:solidFill>
              <a:srgbClr val="EAEAEA"/>
            </a:solidFill>
            <a:miter/>
          </a:ln>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Underage drinking of alcohol…"/>
          <p:cNvSpPr txBox="1">
            <a:spLocks noGrp="1"/>
          </p:cNvSpPr>
          <p:nvPr>
            <p:ph type="body" sz="half" idx="1"/>
          </p:nvPr>
        </p:nvSpPr>
        <p:spPr>
          <a:xfrm>
            <a:off x="457200" y="1463040"/>
            <a:ext cx="8229600" cy="4278999"/>
          </a:xfrm>
          <a:prstGeom prst="rect">
            <a:avLst/>
          </a:prstGeom>
        </p:spPr>
        <p:txBody>
          <a:bodyPr/>
          <a:lstStyle/>
          <a:p>
            <a:pPr marL="347472" indent="-347472">
              <a:spcBef>
                <a:spcPts val="0"/>
              </a:spcBef>
              <a:spcAft>
                <a:spcPts val="900"/>
              </a:spcAft>
              <a:buClr>
                <a:schemeClr val="accent2"/>
              </a:buClr>
              <a:buSzPct val="100000"/>
              <a:buFont typeface="Wingdings" panose="05000000000000000000" pitchFamily="2" charset="2"/>
              <a:buChar char="§"/>
            </a:pPr>
            <a:r>
              <a:rPr sz="2400" dirty="0"/>
              <a:t>Underage drinking of alcohol</a:t>
            </a:r>
          </a:p>
          <a:p>
            <a:pPr marL="347472" indent="-347472">
              <a:spcBef>
                <a:spcPts val="0"/>
              </a:spcBef>
              <a:spcAft>
                <a:spcPts val="900"/>
              </a:spcAft>
              <a:buClr>
                <a:schemeClr val="accent2"/>
              </a:buClr>
              <a:buSzPct val="100000"/>
              <a:buFont typeface="Wingdings" panose="05000000000000000000" pitchFamily="2" charset="2"/>
              <a:buChar char="§"/>
            </a:pPr>
            <a:r>
              <a:rPr sz="2400" dirty="0"/>
              <a:t>Teen marijuana trends </a:t>
            </a:r>
          </a:p>
          <a:p>
            <a:pPr marL="347472" indent="-347472">
              <a:spcBef>
                <a:spcPts val="0"/>
              </a:spcBef>
              <a:spcAft>
                <a:spcPts val="900"/>
              </a:spcAft>
              <a:buClr>
                <a:schemeClr val="accent2"/>
              </a:buClr>
              <a:buSzPct val="100000"/>
              <a:buFont typeface="Wingdings" panose="05000000000000000000" pitchFamily="2" charset="2"/>
              <a:buChar char="§"/>
            </a:pPr>
            <a:r>
              <a:rPr sz="2400" dirty="0"/>
              <a:t>New forms of marijuana</a:t>
            </a:r>
          </a:p>
          <a:p>
            <a:pPr marL="347472" indent="-347472">
              <a:spcBef>
                <a:spcPts val="0"/>
              </a:spcBef>
              <a:spcAft>
                <a:spcPts val="900"/>
              </a:spcAft>
              <a:buClr>
                <a:schemeClr val="accent2"/>
              </a:buClr>
              <a:buSzPct val="100000"/>
              <a:buFont typeface="Wingdings" panose="05000000000000000000" pitchFamily="2" charset="2"/>
              <a:buChar char="§"/>
            </a:pPr>
            <a:r>
              <a:rPr sz="2400" dirty="0"/>
              <a:t>Youth prescription pill use </a:t>
            </a:r>
          </a:p>
          <a:p>
            <a:pPr marL="347472" indent="-347472">
              <a:spcBef>
                <a:spcPts val="0"/>
              </a:spcBef>
              <a:spcAft>
                <a:spcPts val="900"/>
              </a:spcAft>
              <a:buClr>
                <a:schemeClr val="accent2"/>
              </a:buClr>
              <a:buSzPct val="100000"/>
              <a:buFont typeface="Wingdings" panose="05000000000000000000" pitchFamily="2" charset="2"/>
              <a:buChar char="§"/>
            </a:pPr>
            <a:r>
              <a:rPr sz="2400" dirty="0"/>
              <a:t>Youth vaping trends and dangers</a:t>
            </a:r>
          </a:p>
          <a:p>
            <a:pPr marL="347472" indent="-347472">
              <a:spcBef>
                <a:spcPts val="0"/>
              </a:spcBef>
              <a:spcAft>
                <a:spcPts val="900"/>
              </a:spcAft>
              <a:buClr>
                <a:schemeClr val="accent2"/>
              </a:buClr>
              <a:buSzPct val="100000"/>
              <a:buFont typeface="Wingdings" panose="05000000000000000000" pitchFamily="2" charset="2"/>
              <a:buChar char="§"/>
            </a:pPr>
            <a:r>
              <a:rPr sz="2400" dirty="0"/>
              <a:t>Marijuana edibles</a:t>
            </a:r>
          </a:p>
          <a:p>
            <a:pPr marL="347472" indent="-347472">
              <a:spcBef>
                <a:spcPts val="0"/>
              </a:spcBef>
              <a:spcAft>
                <a:spcPts val="900"/>
              </a:spcAft>
              <a:buClr>
                <a:schemeClr val="accent2"/>
              </a:buClr>
              <a:buSzPct val="100000"/>
              <a:buFont typeface="Wingdings" panose="05000000000000000000" pitchFamily="2" charset="2"/>
              <a:buChar char="§"/>
            </a:pPr>
            <a:r>
              <a:rPr sz="2400" dirty="0"/>
              <a:t>State</a:t>
            </a:r>
            <a:r>
              <a:rPr lang="en-US" sz="2400" dirty="0"/>
              <a:t>-</a:t>
            </a:r>
            <a:r>
              <a:rPr sz="2400" dirty="0"/>
              <a:t>specific information</a:t>
            </a:r>
          </a:p>
          <a:p>
            <a:pPr marL="347472" indent="-347472">
              <a:spcBef>
                <a:spcPts val="0"/>
              </a:spcBef>
              <a:spcAft>
                <a:spcPts val="900"/>
              </a:spcAft>
              <a:buClr>
                <a:schemeClr val="accent2"/>
              </a:buClr>
              <a:buSzPct val="100000"/>
              <a:buFont typeface="Wingdings" panose="05000000000000000000" pitchFamily="2" charset="2"/>
              <a:buChar char="§"/>
            </a:pPr>
            <a:r>
              <a:rPr sz="2400" dirty="0"/>
              <a:t>Tips to keep you</a:t>
            </a:r>
            <a:r>
              <a:rPr lang="en-US" sz="2400" dirty="0"/>
              <a:t>r</a:t>
            </a:r>
            <a:r>
              <a:rPr sz="2400" dirty="0"/>
              <a:t> kids drug free</a:t>
            </a:r>
          </a:p>
          <a:p>
            <a:pPr marL="347472" indent="-347472">
              <a:spcBef>
                <a:spcPts val="0"/>
              </a:spcBef>
              <a:spcAft>
                <a:spcPts val="900"/>
              </a:spcAft>
              <a:buClr>
                <a:schemeClr val="accent2"/>
              </a:buClr>
              <a:buSzPct val="100000"/>
              <a:buFont typeface="Wingdings" panose="05000000000000000000" pitchFamily="2" charset="2"/>
              <a:buChar char="§"/>
            </a:pPr>
            <a:r>
              <a:rPr sz="2400" dirty="0"/>
              <a:t>Sources for parents and professionals</a:t>
            </a:r>
          </a:p>
        </p:txBody>
      </p:sp>
      <p:sp>
        <p:nvSpPr>
          <p:cNvPr id="134" name="Topics Highlighted In This Presentation"/>
          <p:cNvSpPr txBox="1">
            <a:spLocks noGrp="1"/>
          </p:cNvSpPr>
          <p:nvPr>
            <p:ph type="title"/>
          </p:nvPr>
        </p:nvSpPr>
        <p:spPr>
          <a:xfrm>
            <a:off x="0" y="0"/>
            <a:ext cx="9144000" cy="1463040"/>
          </a:xfrm>
          <a:prstGeom prst="rect">
            <a:avLst/>
          </a:prstGeom>
        </p:spPr>
        <p:txBody>
          <a:bodyPr>
            <a:normAutofit/>
          </a:bodyPr>
          <a:lstStyle>
            <a:lvl1pPr defTabSz="813816">
              <a:defRPr sz="3648">
                <a:solidFill>
                  <a:srgbClr val="FFD479"/>
                </a:solidFill>
                <a:effectLst>
                  <a:outerShdw blurRad="33909" dist="22606" dir="5400000" rotWithShape="0">
                    <a:srgbClr val="000000">
                      <a:alpha val="25000"/>
                    </a:srgbClr>
                  </a:outerShdw>
                </a:effectLst>
              </a:defRPr>
            </a:lvl1pPr>
          </a:lstStyle>
          <a:p>
            <a:pPr algn="ctr"/>
            <a:r>
              <a:rPr sz="3600" b="1" cap="all" dirty="0">
                <a:solidFill>
                  <a:schemeClr val="accent3"/>
                </a:solidFill>
              </a:rPr>
              <a:t>Topics Highlighted</a:t>
            </a:r>
            <a:br>
              <a:rPr lang="en-US" sz="3600" b="1" cap="all" dirty="0">
                <a:solidFill>
                  <a:schemeClr val="accent3"/>
                </a:solidFill>
              </a:rPr>
            </a:br>
            <a:r>
              <a:rPr lang="en-US" sz="3600" b="1" cap="all" dirty="0">
                <a:solidFill>
                  <a:schemeClr val="accent3"/>
                </a:solidFill>
              </a:rPr>
              <a:t>i</a:t>
            </a:r>
            <a:r>
              <a:rPr sz="3600" b="1" cap="all" dirty="0">
                <a:solidFill>
                  <a:schemeClr val="accent3"/>
                </a:solidFill>
              </a:rPr>
              <a:t>n This Presentation</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Marijuana"/>
          <p:cNvSpPr txBox="1">
            <a:spLocks noGrp="1"/>
          </p:cNvSpPr>
          <p:nvPr>
            <p:ph type="title"/>
          </p:nvPr>
        </p:nvSpPr>
        <p:spPr>
          <a:xfrm>
            <a:off x="0" y="-1"/>
            <a:ext cx="9144000" cy="1300621"/>
          </a:xfrm>
          <a:prstGeom prst="rect">
            <a:avLst/>
          </a:prstGeom>
        </p:spPr>
        <p:txBody>
          <a:bodyPr>
            <a:normAutofit/>
          </a:bodyPr>
          <a:lstStyle>
            <a:lvl1pPr algn="ctr">
              <a:defRPr sz="5500">
                <a:solidFill>
                  <a:srgbClr val="8EFA00"/>
                </a:solidFill>
              </a:defRPr>
            </a:lvl1pPr>
          </a:lstStyle>
          <a:p>
            <a:r>
              <a:rPr sz="4000" b="1" cap="all" dirty="0">
                <a:solidFill>
                  <a:schemeClr val="accent3"/>
                </a:solidFill>
              </a:rPr>
              <a:t> Marijuana</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grpSp>
        <p:nvGrpSpPr>
          <p:cNvPr id="2" name="Group 1"/>
          <p:cNvGrpSpPr/>
          <p:nvPr/>
        </p:nvGrpSpPr>
        <p:grpSpPr>
          <a:xfrm>
            <a:off x="1039265" y="1300621"/>
            <a:ext cx="7065469" cy="4326575"/>
            <a:chOff x="1039265" y="1261292"/>
            <a:chExt cx="7065469" cy="4326575"/>
          </a:xfrm>
        </p:grpSpPr>
        <p:pic>
          <p:nvPicPr>
            <p:cNvPr id="257" name="shutterstock_1413400469.jpg" descr="shutterstock_1413400469.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039265" y="1261292"/>
              <a:ext cx="7065469" cy="4326575"/>
            </a:xfrm>
            <a:prstGeom prst="rect">
              <a:avLst/>
            </a:prstGeom>
            <a:ln w="76200" cap="sq">
              <a:solidFill>
                <a:srgbClr val="EAEAEA"/>
              </a:solidFill>
              <a:miter/>
            </a:ln>
          </p:spPr>
        </p:pic>
        <p:sp>
          <p:nvSpPr>
            <p:cNvPr id="258" name="Traditional…"/>
            <p:cNvSpPr txBox="1"/>
            <p:nvPr/>
          </p:nvSpPr>
          <p:spPr>
            <a:xfrm>
              <a:off x="1395131" y="1530572"/>
              <a:ext cx="1950211"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600">
                  <a:solidFill>
                    <a:srgbClr val="FF2600"/>
                  </a:solidFill>
                </a:defRPr>
              </a:pPr>
              <a:r>
                <a:rPr sz="2600" b="1" dirty="0">
                  <a:solidFill>
                    <a:schemeClr val="accent2"/>
                  </a:solidFill>
                  <a:effectLst>
                    <a:outerShdw blurRad="38100" dist="38100" dir="2700000" algn="tl">
                      <a:srgbClr val="000000">
                        <a:alpha val="43137"/>
                      </a:srgbClr>
                    </a:outerShdw>
                  </a:effectLst>
                </a:rPr>
                <a:t>Traditional </a:t>
              </a:r>
            </a:p>
            <a:p>
              <a:pPr algn="ctr">
                <a:defRPr sz="3600">
                  <a:solidFill>
                    <a:srgbClr val="FF2600"/>
                  </a:solidFill>
                </a:defRPr>
              </a:pPr>
              <a:r>
                <a:rPr sz="2600" b="1" dirty="0">
                  <a:solidFill>
                    <a:schemeClr val="accent2"/>
                  </a:solidFill>
                  <a:effectLst>
                    <a:outerShdw blurRad="38100" dist="38100" dir="2700000" algn="tl">
                      <a:srgbClr val="000000">
                        <a:alpha val="43137"/>
                      </a:srgbClr>
                    </a:outerShdw>
                  </a:effectLst>
                </a:rPr>
                <a:t>Marijuana</a:t>
              </a:r>
            </a:p>
          </p:txBody>
        </p:sp>
        <p:sp>
          <p:nvSpPr>
            <p:cNvPr id="8" name="Traditional…"/>
            <p:cNvSpPr txBox="1"/>
            <p:nvPr/>
          </p:nvSpPr>
          <p:spPr>
            <a:xfrm>
              <a:off x="5363689" y="4143719"/>
              <a:ext cx="2459967"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600">
                  <a:solidFill>
                    <a:srgbClr val="FF2600"/>
                  </a:solidFill>
                </a:defRPr>
              </a:pPr>
              <a:r>
                <a:rPr lang="en-US" sz="2600" b="1" dirty="0">
                  <a:solidFill>
                    <a:schemeClr val="accent2"/>
                  </a:solidFill>
                  <a:effectLst>
                    <a:outerShdw blurRad="38100" dist="38100" dir="2700000" algn="tl">
                      <a:srgbClr val="000000">
                        <a:alpha val="43137"/>
                      </a:srgbClr>
                    </a:outerShdw>
                  </a:effectLst>
                </a:rPr>
                <a:t>Marijuana Wax</a:t>
              </a:r>
              <a:br>
                <a:rPr lang="en-US" sz="2600" b="1" dirty="0">
                  <a:solidFill>
                    <a:schemeClr val="accent2"/>
                  </a:solidFill>
                  <a:effectLst>
                    <a:outerShdw blurRad="38100" dist="38100" dir="2700000" algn="tl">
                      <a:srgbClr val="000000">
                        <a:alpha val="43137"/>
                      </a:srgbClr>
                    </a:outerShdw>
                  </a:effectLst>
                </a:rPr>
              </a:br>
              <a:r>
                <a:rPr lang="en-US" sz="2600" b="1" dirty="0">
                  <a:solidFill>
                    <a:schemeClr val="accent2"/>
                  </a:solidFill>
                  <a:effectLst>
                    <a:outerShdw blurRad="38100" dist="38100" dir="2700000" algn="tl">
                      <a:srgbClr val="000000">
                        <a:alpha val="43137"/>
                      </a:srgbClr>
                    </a:outerShdw>
                  </a:effectLst>
                </a:rPr>
                <a:t>AKA "Dab"</a:t>
              </a:r>
              <a:endParaRPr sz="2600" b="1" dirty="0">
                <a:solidFill>
                  <a:schemeClr val="accent2"/>
                </a:solidFill>
                <a:effectLst>
                  <a:outerShdw blurRad="38100" dist="38100" dir="2700000" algn="tl">
                    <a:srgbClr val="000000">
                      <a:alpha val="43137"/>
                    </a:srgbClr>
                  </a:outerShdw>
                </a:effectLst>
              </a:endParaRPr>
            </a:p>
          </p:txBody>
        </p:sp>
      </p:gr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Marijuana—also called weed, herb, pot, grass, bud, ganja, Mary Jane, and a vast number of other slang terms—is a greenish-gray mixture of the dried flowers of Cannabis sativa."/>
          <p:cNvSpPr txBox="1">
            <a:spLocks noGrp="1"/>
          </p:cNvSpPr>
          <p:nvPr>
            <p:ph type="body" sz="half" idx="1"/>
          </p:nvPr>
        </p:nvSpPr>
        <p:spPr>
          <a:xfrm>
            <a:off x="457200" y="1097281"/>
            <a:ext cx="8229600" cy="1734409"/>
          </a:xfrm>
          <a:prstGeom prst="rect">
            <a:avLst/>
          </a:prstGeom>
        </p:spPr>
        <p:txBody>
          <a:bodyPr/>
          <a:lstStyle/>
          <a:p>
            <a:pPr marL="0" marR="64007" indent="0">
              <a:spcBef>
                <a:spcPts val="0"/>
              </a:spcBef>
              <a:spcAft>
                <a:spcPts val="600"/>
              </a:spcAft>
              <a:buClrTx/>
              <a:buSzTx/>
              <a:buNone/>
              <a:defRPr sz="2400"/>
            </a:pPr>
            <a:r>
              <a:rPr sz="2200" dirty="0"/>
              <a:t>Marijuana</a:t>
            </a:r>
            <a:r>
              <a:rPr lang="en-US" sz="2200" dirty="0"/>
              <a:t> </a:t>
            </a:r>
            <a:r>
              <a:rPr sz="2200" dirty="0"/>
              <a:t>—</a:t>
            </a:r>
            <a:r>
              <a:rPr lang="en-US" sz="2200" dirty="0"/>
              <a:t> </a:t>
            </a:r>
            <a:r>
              <a:rPr sz="2200" dirty="0"/>
              <a:t>also called weed, herb, pot, grass, bud, ganja, Mary Jane, and a vast number of other slang terms</a:t>
            </a:r>
            <a:r>
              <a:rPr lang="en-US" sz="2200" dirty="0"/>
              <a:t> </a:t>
            </a:r>
            <a:r>
              <a:rPr sz="2200" dirty="0"/>
              <a:t>—</a:t>
            </a:r>
            <a:r>
              <a:rPr lang="en-US" sz="2200" dirty="0"/>
              <a:t> </a:t>
            </a:r>
            <a:r>
              <a:rPr sz="2200" dirty="0"/>
              <a:t>is a greenish-gray mixture of the dried flowers of Cannabis sativa.</a:t>
            </a:r>
            <a:endParaRPr lang="en-US" sz="2200" dirty="0"/>
          </a:p>
          <a:p>
            <a:pPr marL="0" marR="64007" indent="0" algn="r">
              <a:spcBef>
                <a:spcPts val="0"/>
              </a:spcBef>
              <a:spcAft>
                <a:spcPts val="600"/>
              </a:spcAft>
              <a:buClrTx/>
              <a:buSzTx/>
              <a:buNone/>
              <a:defRPr sz="2400"/>
            </a:pPr>
            <a:r>
              <a:rPr lang="en-US" sz="1500" dirty="0">
                <a:solidFill>
                  <a:schemeClr val="accent3"/>
                </a:solidFill>
              </a:rPr>
              <a:t>Source:  https://www.dea.gov/factsheets/marijuana</a:t>
            </a:r>
          </a:p>
        </p:txBody>
      </p:sp>
      <p:sp>
        <p:nvSpPr>
          <p:cNvPr id="264" name="What is Marijuana ?"/>
          <p:cNvSpPr txBox="1">
            <a:spLocks noGrp="1"/>
          </p:cNvSpPr>
          <p:nvPr>
            <p:ph type="title"/>
          </p:nvPr>
        </p:nvSpPr>
        <p:spPr>
          <a:xfrm>
            <a:off x="0" y="0"/>
            <a:ext cx="9144000" cy="1097280"/>
          </a:xfrm>
          <a:prstGeom prst="rect">
            <a:avLst/>
          </a:prstGeom>
        </p:spPr>
        <p:txBody>
          <a:bodyPr>
            <a:normAutofit/>
          </a:bodyPr>
          <a:lstStyle>
            <a:lvl1pPr algn="ctr">
              <a:defRPr>
                <a:solidFill>
                  <a:srgbClr val="8EFA00"/>
                </a:solidFill>
              </a:defRPr>
            </a:lvl1pPr>
          </a:lstStyle>
          <a:p>
            <a:r>
              <a:rPr sz="3600" b="1" dirty="0">
                <a:solidFill>
                  <a:schemeClr val="accent3"/>
                </a:solidFill>
              </a:rPr>
              <a:t>What </a:t>
            </a:r>
            <a:r>
              <a:rPr lang="en-US" sz="3600" b="1" dirty="0">
                <a:solidFill>
                  <a:schemeClr val="accent3"/>
                </a:solidFill>
              </a:rPr>
              <a:t>I</a:t>
            </a:r>
            <a:r>
              <a:rPr sz="3600" b="1" dirty="0">
                <a:solidFill>
                  <a:schemeClr val="accent3"/>
                </a:solidFill>
              </a:rPr>
              <a:t>s Marijuana ?</a:t>
            </a:r>
          </a:p>
        </p:txBody>
      </p:sp>
      <p:pic>
        <p:nvPicPr>
          <p:cNvPr id="266" name="shutterstock_1458029975.jpg" descr="shutterstock_1458029975.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246798" y="3034061"/>
            <a:ext cx="6440002" cy="2998473"/>
          </a:xfrm>
          <a:prstGeom prst="rect">
            <a:avLst/>
          </a:prstGeom>
          <a:ln w="76200" cap="sq">
            <a:solidFill>
              <a:srgbClr val="EAEAEA"/>
            </a:solidFill>
            <a:miter/>
          </a:ln>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The forms of marijuana can fall under various names which are known as strains."/>
          <p:cNvSpPr txBox="1">
            <a:spLocks noGrp="1"/>
          </p:cNvSpPr>
          <p:nvPr>
            <p:ph type="body" sz="half" idx="1"/>
          </p:nvPr>
        </p:nvSpPr>
        <p:spPr>
          <a:xfrm>
            <a:off x="457200" y="1175936"/>
            <a:ext cx="8229600" cy="702023"/>
          </a:xfrm>
          <a:prstGeom prst="rect">
            <a:avLst/>
          </a:prstGeom>
        </p:spPr>
        <p:txBody>
          <a:bodyPr/>
          <a:lstStyle/>
          <a:p>
            <a:pPr marL="0" indent="0">
              <a:spcBef>
                <a:spcPts val="0"/>
              </a:spcBef>
              <a:buNone/>
            </a:pPr>
            <a:r>
              <a:rPr sz="2200" dirty="0"/>
              <a:t>The forms of marijuana can fall under various names</a:t>
            </a:r>
            <a:r>
              <a:rPr lang="en-US" sz="2200" dirty="0"/>
              <a:t>,</a:t>
            </a:r>
            <a:r>
              <a:rPr sz="2200" dirty="0"/>
              <a:t> which are known as strains.</a:t>
            </a:r>
          </a:p>
        </p:txBody>
      </p:sp>
      <p:sp>
        <p:nvSpPr>
          <p:cNvPr id="270" name="Marijuana"/>
          <p:cNvSpPr txBox="1">
            <a:spLocks noGrp="1"/>
          </p:cNvSpPr>
          <p:nvPr>
            <p:ph type="title"/>
          </p:nvPr>
        </p:nvSpPr>
        <p:spPr>
          <a:xfrm>
            <a:off x="0" y="0"/>
            <a:ext cx="9144000" cy="1175936"/>
          </a:xfrm>
          <a:prstGeom prst="rect">
            <a:avLst/>
          </a:prstGeom>
        </p:spPr>
        <p:txBody>
          <a:bodyPr>
            <a:normAutofit/>
          </a:bodyPr>
          <a:lstStyle>
            <a:lvl1pPr algn="ctr">
              <a:defRPr>
                <a:solidFill>
                  <a:srgbClr val="73FA79"/>
                </a:solidFill>
              </a:defRPr>
            </a:lvl1pPr>
          </a:lstStyle>
          <a:p>
            <a:r>
              <a:rPr sz="3600" b="1" dirty="0">
                <a:solidFill>
                  <a:schemeClr val="accent3"/>
                </a:solidFill>
              </a:rPr>
              <a:t>Marijuana</a:t>
            </a:r>
            <a:r>
              <a:rPr lang="en-US" sz="3600" b="1" dirty="0">
                <a:solidFill>
                  <a:schemeClr val="accent3"/>
                </a:solidFill>
              </a:rPr>
              <a:t> Strains</a:t>
            </a:r>
            <a:endParaRPr sz="3600" b="1" dirty="0">
              <a:solidFill>
                <a:schemeClr val="accent3"/>
              </a:solidFill>
            </a:endParaRPr>
          </a:p>
        </p:txBody>
      </p:sp>
      <p:pic>
        <p:nvPicPr>
          <p:cNvPr id="271" name="shutterstock_1153607149.jpg" descr="shutterstock_1153607149.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263253" y="2224056"/>
            <a:ext cx="6617597" cy="3405295"/>
          </a:xfrm>
          <a:prstGeom prst="rect">
            <a:avLst/>
          </a:prstGeom>
          <a:ln w="76200" cap="sq">
            <a:solidFill>
              <a:srgbClr val="EAEAEA"/>
            </a:solidFill>
            <a:miter/>
          </a:ln>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shutterstock_1351489946.pdf" descr="shutterstock_1351489946.pdf"/>
          <p:cNvPicPr>
            <a:picLocks noChangeAspect="1"/>
          </p:cNvPicPr>
          <p:nvPr/>
        </p:nvPicPr>
        <p:blipFill>
          <a:blip r:embed="rId2"/>
          <a:stretch>
            <a:fillRect/>
          </a:stretch>
        </p:blipFill>
        <p:spPr>
          <a:xfrm>
            <a:off x="1736943" y="1588301"/>
            <a:ext cx="5670114" cy="4365990"/>
          </a:xfrm>
          <a:prstGeom prst="rect">
            <a:avLst/>
          </a:prstGeom>
          <a:ln w="76200" cap="sq">
            <a:solidFill>
              <a:srgbClr val="EAEAEA"/>
            </a:solidFill>
            <a:miter/>
          </a:ln>
        </p:spPr>
      </p:pic>
      <p:sp>
        <p:nvSpPr>
          <p:cNvPr id="275" name="420 is Known as the National “Stoner” Holiday"/>
          <p:cNvSpPr txBox="1">
            <a:spLocks noGrp="1"/>
          </p:cNvSpPr>
          <p:nvPr>
            <p:ph type="title"/>
          </p:nvPr>
        </p:nvSpPr>
        <p:spPr>
          <a:xfrm>
            <a:off x="0" y="0"/>
            <a:ext cx="9144000" cy="1645920"/>
          </a:xfrm>
          <a:prstGeom prst="rect">
            <a:avLst/>
          </a:prstGeom>
        </p:spPr>
        <p:txBody>
          <a:bodyPr>
            <a:normAutofit/>
          </a:bodyPr>
          <a:lstStyle>
            <a:lvl1pPr algn="ctr" defTabSz="521208">
              <a:defRPr sz="3135">
                <a:solidFill>
                  <a:srgbClr val="8EFA00"/>
                </a:solidFill>
                <a:effectLst>
                  <a:outerShdw blurRad="21717" dist="14478" dir="5400000" rotWithShape="0">
                    <a:srgbClr val="000000">
                      <a:alpha val="25000"/>
                    </a:srgbClr>
                  </a:outerShdw>
                </a:effectLst>
              </a:defRPr>
            </a:lvl1pPr>
          </a:lstStyle>
          <a:p>
            <a:r>
              <a:rPr lang="en-US" sz="3600" b="1" dirty="0">
                <a:solidFill>
                  <a:schemeClr val="accent3"/>
                </a:solidFill>
              </a:rPr>
              <a:t>April 20 (4/20)</a:t>
            </a:r>
            <a:r>
              <a:rPr sz="3600" b="1" dirty="0">
                <a:solidFill>
                  <a:schemeClr val="accent3"/>
                </a:solidFill>
              </a:rPr>
              <a:t> </a:t>
            </a:r>
            <a:r>
              <a:rPr lang="en-US" sz="3600" b="1" dirty="0">
                <a:solidFill>
                  <a:schemeClr val="accent3"/>
                </a:solidFill>
              </a:rPr>
              <a:t>Is</a:t>
            </a:r>
            <a:r>
              <a:rPr sz="3600" b="1" dirty="0">
                <a:solidFill>
                  <a:schemeClr val="accent3"/>
                </a:solidFill>
              </a:rPr>
              <a:t> Known</a:t>
            </a:r>
            <a:r>
              <a:rPr lang="en-US" sz="3600" b="1" dirty="0">
                <a:solidFill>
                  <a:schemeClr val="accent3"/>
                </a:solidFill>
              </a:rPr>
              <a:t> As</a:t>
            </a:r>
            <a:br>
              <a:rPr lang="en-US" sz="3600" b="1" dirty="0">
                <a:solidFill>
                  <a:schemeClr val="accent3"/>
                </a:solidFill>
              </a:rPr>
            </a:br>
            <a:r>
              <a:rPr sz="3600" b="1" dirty="0">
                <a:solidFill>
                  <a:schemeClr val="accent3"/>
                </a:solidFill>
              </a:rPr>
              <a:t>the National </a:t>
            </a:r>
            <a:r>
              <a:rPr lang="en-US" sz="3600" b="1" dirty="0">
                <a:solidFill>
                  <a:schemeClr val="accent3"/>
                </a:solidFill>
              </a:rPr>
              <a:t>"</a:t>
            </a:r>
            <a:r>
              <a:rPr sz="3600" b="1" dirty="0">
                <a:solidFill>
                  <a:schemeClr val="accent3"/>
                </a:solidFill>
              </a:rPr>
              <a:t>Stoner</a:t>
            </a:r>
            <a:r>
              <a:rPr lang="en-US" sz="3600" b="1" dirty="0">
                <a:solidFill>
                  <a:schemeClr val="accent3"/>
                </a:solidFill>
              </a:rPr>
              <a:t>"</a:t>
            </a:r>
            <a:r>
              <a:rPr sz="3600" b="1" dirty="0">
                <a:solidFill>
                  <a:schemeClr val="accent3"/>
                </a:solidFill>
              </a:rPr>
              <a:t> Holiday</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Marijuana, like some other brain-altering substances, can be addictive. Nearly one in 10 marijuana users will become addicted.  Signs that someone might be addicted include being unable to stop using marijuana, using it even though they know it is causin"/>
          <p:cNvSpPr txBox="1">
            <a:spLocks noGrp="1"/>
          </p:cNvSpPr>
          <p:nvPr>
            <p:ph type="body" sz="half" idx="1"/>
          </p:nvPr>
        </p:nvSpPr>
        <p:spPr>
          <a:xfrm>
            <a:off x="457200" y="1097281"/>
            <a:ext cx="8229600" cy="4172810"/>
          </a:xfrm>
          <a:prstGeom prst="rect">
            <a:avLst/>
          </a:prstGeom>
        </p:spPr>
        <p:txBody>
          <a:bodyPr/>
          <a:lstStyle/>
          <a:p>
            <a:pPr marL="0" indent="0">
              <a:spcBef>
                <a:spcPts val="0"/>
              </a:spcBef>
              <a:spcAft>
                <a:spcPts val="1200"/>
              </a:spcAft>
              <a:buClrTx/>
              <a:buSzTx/>
              <a:buNone/>
              <a:defRPr sz="1700"/>
            </a:pPr>
            <a:r>
              <a:rPr sz="2000" dirty="0"/>
              <a:t>Marijuana, like some other brain-altering substances, can be </a:t>
            </a:r>
            <a:r>
              <a:rPr sz="2000" u="sng" dirty="0">
                <a:hlinkClick r:id="rId2"/>
              </a:rPr>
              <a:t>addictive</a:t>
            </a:r>
            <a:r>
              <a:rPr sz="2000" dirty="0"/>
              <a:t>. </a:t>
            </a:r>
            <a:r>
              <a:rPr lang="en-US" sz="2000" dirty="0"/>
              <a:t> </a:t>
            </a:r>
            <a:r>
              <a:rPr sz="2000" dirty="0"/>
              <a:t>Nearly one in 10 marijuana users will become addicted.  Signs that someone might be addicted include being unable to stop using marijuana, using it even though they know it is causing problems, and using marijuana instead of joining important activities with friends and family.  People who frequently use marijuana often report </a:t>
            </a:r>
            <a:r>
              <a:rPr sz="2000" u="sng" dirty="0">
                <a:hlinkClick r:id="rId3"/>
              </a:rPr>
              <a:t>withdrawal symptoms</a:t>
            </a:r>
            <a:r>
              <a:rPr sz="2000" dirty="0"/>
              <a:t>.</a:t>
            </a:r>
            <a:endParaRPr lang="en-US" sz="2000" dirty="0"/>
          </a:p>
          <a:p>
            <a:pPr marL="0" indent="0">
              <a:spcBef>
                <a:spcPts val="0"/>
              </a:spcBef>
              <a:spcAft>
                <a:spcPts val="1200"/>
              </a:spcAft>
              <a:buClrTx/>
              <a:buSzTx/>
              <a:buNone/>
              <a:defRPr sz="1700"/>
            </a:pPr>
            <a:r>
              <a:rPr sz="2000" dirty="0"/>
              <a:t>These symptoms include being irritable or restless, having a small appetite, experiencing cravings, and problems with mood and sleep.  These symptoms can last up to two weeks after the last use.  In 2015, about four million people in the United States met the standards for being diagnosed with a marijuana use disorder.</a:t>
            </a:r>
            <a:endParaRPr dirty="0"/>
          </a:p>
        </p:txBody>
      </p:sp>
      <p:sp>
        <p:nvSpPr>
          <p:cNvPr id="279" name="MARIJUANA USE and YOUTH"/>
          <p:cNvSpPr txBox="1">
            <a:spLocks noGrp="1"/>
          </p:cNvSpPr>
          <p:nvPr>
            <p:ph type="title"/>
          </p:nvPr>
        </p:nvSpPr>
        <p:spPr>
          <a:xfrm>
            <a:off x="0" y="612"/>
            <a:ext cx="9144000" cy="1097280"/>
          </a:xfrm>
          <a:prstGeom prst="rect">
            <a:avLst/>
          </a:prstGeom>
        </p:spPr>
        <p:txBody>
          <a:bodyPr>
            <a:normAutofit/>
          </a:bodyPr>
          <a:lstStyle>
            <a:lvl1pPr algn="ctr">
              <a:defRPr>
                <a:solidFill>
                  <a:srgbClr val="73FA79"/>
                </a:solidFill>
              </a:defRPr>
            </a:lvl1pPr>
          </a:lstStyle>
          <a:p>
            <a:r>
              <a:rPr lang="en-US" sz="3600" b="1" dirty="0">
                <a:solidFill>
                  <a:schemeClr val="accent3"/>
                </a:solidFill>
              </a:rPr>
              <a:t>Marijuana Use &amp; Youth</a:t>
            </a:r>
            <a:endParaRPr sz="3600" b="1" dirty="0">
              <a:solidFill>
                <a:schemeClr val="accent3"/>
              </a:solidFill>
            </a:endParaRPr>
          </a:p>
        </p:txBody>
      </p:sp>
      <p:sp>
        <p:nvSpPr>
          <p:cNvPr id="280" name="Source: Health and Human Services…"/>
          <p:cNvSpPr txBox="1"/>
          <p:nvPr/>
        </p:nvSpPr>
        <p:spPr>
          <a:xfrm>
            <a:off x="1397211" y="5576144"/>
            <a:ext cx="7187222"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spcBef>
                <a:spcPts val="400"/>
              </a:spcBef>
              <a:defRPr sz="1400">
                <a:solidFill>
                  <a:srgbClr val="FFFFFF"/>
                </a:solidFill>
              </a:defRPr>
            </a:pPr>
            <a:r>
              <a:rPr sz="1400" dirty="0">
                <a:solidFill>
                  <a:srgbClr val="FFC000"/>
                </a:solidFill>
              </a:rPr>
              <a:t>Source: https://www.hhs.gov/ash/oah/adolescent-development/substance-use/</a:t>
            </a:r>
            <a:br>
              <a:rPr lang="en-US" sz="1400" dirty="0">
                <a:solidFill>
                  <a:srgbClr val="FFC000"/>
                </a:solidFill>
              </a:rPr>
            </a:br>
            <a:r>
              <a:rPr sz="1400" dirty="0">
                <a:solidFill>
                  <a:srgbClr val="FFC000"/>
                </a:solidFill>
              </a:rPr>
              <a:t>marijuana/risks/index.html</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Marijuana, like some other brain-altering substances, can be addictive. Nearly one in 10 marijuana users will become addicted.  Signs that someone might be addicted include being unable to stop using marijuana, using it even though they know it is causin"/>
          <p:cNvSpPr txBox="1">
            <a:spLocks noGrp="1"/>
          </p:cNvSpPr>
          <p:nvPr>
            <p:ph type="body" sz="half" idx="1"/>
          </p:nvPr>
        </p:nvSpPr>
        <p:spPr>
          <a:xfrm>
            <a:off x="457200" y="1097280"/>
            <a:ext cx="8229600" cy="2049043"/>
          </a:xfrm>
          <a:prstGeom prst="rect">
            <a:avLst/>
          </a:prstGeom>
        </p:spPr>
        <p:txBody>
          <a:bodyPr/>
          <a:lstStyle/>
          <a:p>
            <a:pPr marL="0" indent="0">
              <a:lnSpc>
                <a:spcPts val="2200"/>
              </a:lnSpc>
              <a:spcBef>
                <a:spcPts val="0"/>
              </a:spcBef>
              <a:spcAft>
                <a:spcPts val="1200"/>
              </a:spcAft>
              <a:buClrTx/>
              <a:buSzTx/>
              <a:buNone/>
              <a:defRPr sz="1700">
                <a:solidFill>
                  <a:srgbClr val="73FA79"/>
                </a:solidFill>
              </a:defRPr>
            </a:pPr>
            <a:r>
              <a:rPr lang="en-US" sz="2000" i="1" dirty="0">
                <a:solidFill>
                  <a:schemeClr val="bg1"/>
                </a:solidFill>
              </a:rPr>
              <a:t>(continued)</a:t>
            </a:r>
          </a:p>
          <a:p>
            <a:pPr marL="0" indent="0">
              <a:spcBef>
                <a:spcPts val="0"/>
              </a:spcBef>
              <a:buClrTx/>
              <a:buSzTx/>
              <a:buNone/>
              <a:defRPr sz="1700">
                <a:solidFill>
                  <a:srgbClr val="73FA79"/>
                </a:solidFill>
              </a:defRPr>
            </a:pPr>
            <a:r>
              <a:rPr sz="2000" dirty="0">
                <a:solidFill>
                  <a:schemeClr val="bg1"/>
                </a:solidFill>
              </a:rPr>
              <a:t>Starting to use marijuana at a younger age can lead to a greater risk of developing a substance use disorder later in life.</a:t>
            </a:r>
            <a:r>
              <a:rPr lang="en-US" sz="2000" dirty="0">
                <a:solidFill>
                  <a:schemeClr val="bg1"/>
                </a:solidFill>
              </a:rPr>
              <a:t>  A</a:t>
            </a:r>
            <a:r>
              <a:rPr sz="2000" dirty="0">
                <a:solidFill>
                  <a:schemeClr val="bg1"/>
                </a:solidFill>
              </a:rPr>
              <a:t>dolescents who begin using marijuana before age 18 are four to seven times more likely than adults to develop a marijuana use disorder.</a:t>
            </a:r>
          </a:p>
        </p:txBody>
      </p:sp>
      <p:sp>
        <p:nvSpPr>
          <p:cNvPr id="279" name="MARIJUANA USE and YOUTH"/>
          <p:cNvSpPr txBox="1">
            <a:spLocks noGrp="1"/>
          </p:cNvSpPr>
          <p:nvPr>
            <p:ph type="title"/>
          </p:nvPr>
        </p:nvSpPr>
        <p:spPr>
          <a:xfrm>
            <a:off x="0" y="612"/>
            <a:ext cx="9144000" cy="1097280"/>
          </a:xfrm>
          <a:prstGeom prst="rect">
            <a:avLst/>
          </a:prstGeom>
        </p:spPr>
        <p:txBody>
          <a:bodyPr>
            <a:normAutofit/>
          </a:bodyPr>
          <a:lstStyle>
            <a:lvl1pPr algn="ctr">
              <a:defRPr>
                <a:solidFill>
                  <a:srgbClr val="73FA79"/>
                </a:solidFill>
              </a:defRPr>
            </a:lvl1pPr>
          </a:lstStyle>
          <a:p>
            <a:r>
              <a:rPr lang="en-US" sz="3600" b="1" dirty="0">
                <a:solidFill>
                  <a:schemeClr val="accent3"/>
                </a:solidFill>
              </a:rPr>
              <a:t>Marijuana Use &amp; Youth</a:t>
            </a:r>
            <a:endParaRPr sz="3600" b="1" dirty="0">
              <a:solidFill>
                <a:schemeClr val="accent3"/>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
        <p:nvSpPr>
          <p:cNvPr id="7" name="Source: Health and Human Services…"/>
          <p:cNvSpPr txBox="1"/>
          <p:nvPr/>
        </p:nvSpPr>
        <p:spPr>
          <a:xfrm>
            <a:off x="1397211" y="3719310"/>
            <a:ext cx="7187222"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spcBef>
                <a:spcPts val="400"/>
              </a:spcBef>
              <a:defRPr sz="1400">
                <a:solidFill>
                  <a:srgbClr val="FFFFFF"/>
                </a:solidFill>
              </a:defRPr>
            </a:pPr>
            <a:r>
              <a:rPr sz="1400" dirty="0">
                <a:solidFill>
                  <a:srgbClr val="FFC000"/>
                </a:solidFill>
              </a:rPr>
              <a:t>Source: https://www.hhs.gov/ash/oah/adolescent-development/substance-use/</a:t>
            </a:r>
            <a:br>
              <a:rPr lang="en-US" sz="1400" dirty="0">
                <a:solidFill>
                  <a:srgbClr val="FFC000"/>
                </a:solidFill>
              </a:rPr>
            </a:br>
            <a:r>
              <a:rPr sz="1400" dirty="0">
                <a:solidFill>
                  <a:srgbClr val="FFC000"/>
                </a:solidFill>
              </a:rPr>
              <a:t>marijuana/risks/index.html</a:t>
            </a:r>
          </a:p>
        </p:txBody>
      </p:sp>
    </p:spTree>
    <p:extLst>
      <p:ext uri="{BB962C8B-B14F-4D97-AF65-F5344CB8AC3E}">
        <p14:creationId xmlns:p14="http://schemas.microsoft.com/office/powerpoint/2010/main" val="50849111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Ways To Ingest Marijuana"/>
          <p:cNvSpPr txBox="1">
            <a:spLocks noGrp="1"/>
          </p:cNvSpPr>
          <p:nvPr>
            <p:ph type="title"/>
          </p:nvPr>
        </p:nvSpPr>
        <p:spPr>
          <a:xfrm>
            <a:off x="0" y="0"/>
            <a:ext cx="9144000" cy="1097280"/>
          </a:xfrm>
          <a:prstGeom prst="rect">
            <a:avLst/>
          </a:prstGeom>
        </p:spPr>
        <p:txBody>
          <a:bodyPr>
            <a:normAutofit/>
          </a:bodyPr>
          <a:lstStyle>
            <a:lvl1pPr algn="ctr">
              <a:defRPr>
                <a:solidFill>
                  <a:srgbClr val="8EFA00"/>
                </a:solidFill>
              </a:defRPr>
            </a:lvl1pPr>
          </a:lstStyle>
          <a:p>
            <a:r>
              <a:rPr sz="3600" b="1" dirty="0">
                <a:solidFill>
                  <a:srgbClr val="FFC000"/>
                </a:solidFill>
              </a:rPr>
              <a:t>Ways </a:t>
            </a:r>
            <a:r>
              <a:rPr lang="en-US" sz="3600" b="1" dirty="0">
                <a:solidFill>
                  <a:srgbClr val="FFC000"/>
                </a:solidFill>
              </a:rPr>
              <a:t>t</a:t>
            </a:r>
            <a:r>
              <a:rPr sz="3600" b="1" dirty="0">
                <a:solidFill>
                  <a:srgbClr val="FFC000"/>
                </a:solidFill>
              </a:rPr>
              <a:t>o Ingest Marijuana</a:t>
            </a:r>
          </a:p>
        </p:txBody>
      </p:sp>
      <p:sp>
        <p:nvSpPr>
          <p:cNvPr id="284" name="Smoke it from a bong, pipe, joint or blunt…"/>
          <p:cNvSpPr txBox="1">
            <a:spLocks noGrp="1"/>
          </p:cNvSpPr>
          <p:nvPr>
            <p:ph type="body" idx="4294967295"/>
          </p:nvPr>
        </p:nvSpPr>
        <p:spPr>
          <a:xfrm>
            <a:off x="457200" y="1195600"/>
            <a:ext cx="8229600" cy="2098204"/>
          </a:xfrm>
          <a:prstGeom prst="rect">
            <a:avLst/>
          </a:prstGeom>
        </p:spPr>
        <p:txBody>
          <a:bodyPr/>
          <a:lstStyle/>
          <a:p>
            <a:pPr marL="347472" indent="-347472">
              <a:spcBef>
                <a:spcPts val="0"/>
              </a:spcBef>
              <a:spcAft>
                <a:spcPts val="1800"/>
              </a:spcAft>
              <a:buClr>
                <a:schemeClr val="accent2"/>
              </a:buClr>
              <a:buSzPct val="100000"/>
              <a:buFont typeface="Wingdings" panose="05000000000000000000" pitchFamily="2" charset="2"/>
              <a:buChar char="§"/>
            </a:pPr>
            <a:r>
              <a:rPr sz="2200" dirty="0"/>
              <a:t>Smoke it from a bong, pipe, joint</a:t>
            </a:r>
            <a:r>
              <a:rPr lang="en-US" sz="2200" dirty="0"/>
              <a:t>,</a:t>
            </a:r>
            <a:r>
              <a:rPr sz="2200" dirty="0"/>
              <a:t> or blunt</a:t>
            </a:r>
          </a:p>
          <a:p>
            <a:pPr marL="347472" indent="-347472">
              <a:spcBef>
                <a:spcPts val="0"/>
              </a:spcBef>
              <a:spcAft>
                <a:spcPts val="1800"/>
              </a:spcAft>
              <a:buClr>
                <a:schemeClr val="accent2"/>
              </a:buClr>
              <a:buSzPct val="100000"/>
              <a:buFont typeface="Wingdings" panose="05000000000000000000" pitchFamily="2" charset="2"/>
              <a:buChar char="§"/>
            </a:pPr>
            <a:r>
              <a:rPr sz="2200" dirty="0"/>
              <a:t>Vape</a:t>
            </a:r>
          </a:p>
          <a:p>
            <a:pPr marL="347472" indent="-347472">
              <a:spcBef>
                <a:spcPts val="0"/>
              </a:spcBef>
              <a:spcAft>
                <a:spcPts val="1800"/>
              </a:spcAft>
              <a:buClr>
                <a:schemeClr val="accent2"/>
              </a:buClr>
              <a:buSzPct val="100000"/>
              <a:buFont typeface="Wingdings" panose="05000000000000000000" pitchFamily="2" charset="2"/>
              <a:buChar char="§"/>
            </a:pPr>
            <a:r>
              <a:rPr sz="2200" dirty="0"/>
              <a:t>Edible</a:t>
            </a:r>
            <a:r>
              <a:rPr lang="en-US" sz="2200" dirty="0"/>
              <a:t>s</a:t>
            </a:r>
            <a:r>
              <a:rPr sz="2200" dirty="0"/>
              <a:t> </a:t>
            </a:r>
            <a:r>
              <a:rPr lang="en-US" sz="2200" dirty="0"/>
              <a:t>(in f</a:t>
            </a:r>
            <a:r>
              <a:rPr sz="2200" dirty="0"/>
              <a:t>ood or drink</a:t>
            </a:r>
            <a:r>
              <a:rPr lang="en-US" sz="2200" dirty="0"/>
              <a:t>)</a:t>
            </a:r>
            <a:endParaRPr sz="2200" dirty="0"/>
          </a:p>
          <a:p>
            <a:pPr marL="347472" indent="-347472">
              <a:spcBef>
                <a:spcPts val="0"/>
              </a:spcBef>
              <a:spcAft>
                <a:spcPts val="1200"/>
              </a:spcAft>
              <a:buClr>
                <a:schemeClr val="accent2"/>
              </a:buClr>
              <a:buSzPct val="100000"/>
              <a:buFont typeface="Wingdings" panose="05000000000000000000" pitchFamily="2" charset="2"/>
              <a:buChar char="§"/>
            </a:pPr>
            <a:r>
              <a:rPr sz="2200" dirty="0"/>
              <a:t>Dabbing (concentrated form)</a:t>
            </a:r>
          </a:p>
        </p:txBody>
      </p:sp>
      <p:pic>
        <p:nvPicPr>
          <p:cNvPr id="286" name="shutterstock_1116842279.jpg" descr="shutterstock_1116842279.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3501748" y="3702213"/>
            <a:ext cx="4864632" cy="2588388"/>
          </a:xfrm>
          <a:prstGeom prst="rect">
            <a:avLst/>
          </a:prstGeom>
          <a:ln w="76200" cap="sq">
            <a:solidFill>
              <a:srgbClr val="EAEAEA"/>
            </a:solidFill>
            <a:miter/>
          </a:ln>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New Forms of Marijuana"/>
          <p:cNvSpPr txBox="1">
            <a:spLocks noGrp="1"/>
          </p:cNvSpPr>
          <p:nvPr>
            <p:ph type="title"/>
          </p:nvPr>
        </p:nvSpPr>
        <p:spPr>
          <a:xfrm>
            <a:off x="0" y="0"/>
            <a:ext cx="9144000" cy="1356852"/>
          </a:xfrm>
          <a:prstGeom prst="rect">
            <a:avLst/>
          </a:prstGeom>
        </p:spPr>
        <p:txBody>
          <a:bodyPr>
            <a:normAutofit/>
          </a:bodyPr>
          <a:lstStyle>
            <a:lvl1pPr algn="ctr" defTabSz="905255">
              <a:defRPr sz="5445">
                <a:solidFill>
                  <a:srgbClr val="8EFA00"/>
                </a:solidFill>
                <a:effectLst>
                  <a:outerShdw blurRad="37719" dist="25146" dir="5400000" rotWithShape="0">
                    <a:srgbClr val="000000">
                      <a:alpha val="25000"/>
                    </a:srgbClr>
                  </a:outerShdw>
                </a:effectLst>
              </a:defRPr>
            </a:lvl1pPr>
          </a:lstStyle>
          <a:p>
            <a:r>
              <a:rPr sz="3600" b="1" dirty="0">
                <a:solidFill>
                  <a:srgbClr val="FFC000"/>
                </a:solidFill>
              </a:rPr>
              <a:t>New Forms of Marijuana</a:t>
            </a:r>
          </a:p>
        </p:txBody>
      </p:sp>
      <p:pic>
        <p:nvPicPr>
          <p:cNvPr id="289" name="shutterstock_1721254834.jpg" descr="shutterstock_1721254834.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543105" y="1356852"/>
            <a:ext cx="6057790" cy="3946988"/>
          </a:xfrm>
          <a:prstGeom prst="rect">
            <a:avLst/>
          </a:prstGeom>
          <a:ln w="76200" cap="sq">
            <a:solidFill>
              <a:srgbClr val="EAEAEA"/>
            </a:solidFill>
            <a:miter/>
          </a:ln>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treet names: Dabs, concentrates, wax, ear wax, oil, essential oils (with THC), extracts"/>
          <p:cNvSpPr txBox="1">
            <a:spLocks noGrp="1"/>
          </p:cNvSpPr>
          <p:nvPr>
            <p:ph type="body" sz="half" idx="1"/>
          </p:nvPr>
        </p:nvSpPr>
        <p:spPr>
          <a:xfrm>
            <a:off x="457200" y="1097280"/>
            <a:ext cx="8229600" cy="731520"/>
          </a:xfrm>
          <a:prstGeom prst="rect">
            <a:avLst/>
          </a:prstGeom>
        </p:spPr>
        <p:txBody>
          <a:bodyPr/>
          <a:lstStyle/>
          <a:p>
            <a:pPr marL="109537" indent="0">
              <a:buNone/>
            </a:pPr>
            <a:r>
              <a:rPr sz="2200" dirty="0"/>
              <a:t>Street </a:t>
            </a:r>
            <a:r>
              <a:rPr lang="en-US" sz="2200" dirty="0"/>
              <a:t>N</a:t>
            </a:r>
            <a:r>
              <a:rPr sz="2200" dirty="0"/>
              <a:t>ames:</a:t>
            </a:r>
            <a:r>
              <a:rPr lang="en-US" sz="2200" dirty="0"/>
              <a:t>  d</a:t>
            </a:r>
            <a:r>
              <a:rPr sz="2200" dirty="0"/>
              <a:t>abs, concentrates, wax, ear wax, oil, essential oils (with THC), extracts</a:t>
            </a:r>
          </a:p>
        </p:txBody>
      </p:sp>
      <p:sp>
        <p:nvSpPr>
          <p:cNvPr id="293" name="Marijuana Concentrates aka “DABS”"/>
          <p:cNvSpPr txBox="1">
            <a:spLocks noGrp="1"/>
          </p:cNvSpPr>
          <p:nvPr>
            <p:ph type="title"/>
          </p:nvPr>
        </p:nvSpPr>
        <p:spPr>
          <a:xfrm>
            <a:off x="0" y="0"/>
            <a:ext cx="9144000" cy="1097280"/>
          </a:xfrm>
          <a:prstGeom prst="rect">
            <a:avLst/>
          </a:prstGeom>
        </p:spPr>
        <p:txBody>
          <a:bodyPr>
            <a:normAutofit/>
          </a:bodyPr>
          <a:lstStyle>
            <a:lvl1pPr algn="ctr" defTabSz="832104">
              <a:defRPr sz="3731">
                <a:solidFill>
                  <a:srgbClr val="8EFA00"/>
                </a:solidFill>
                <a:effectLst>
                  <a:outerShdw blurRad="34671" dist="23114" dir="5400000" rotWithShape="0">
                    <a:srgbClr val="000000">
                      <a:alpha val="25000"/>
                    </a:srgbClr>
                  </a:outerShdw>
                </a:effectLst>
              </a:defRPr>
            </a:lvl1pPr>
          </a:lstStyle>
          <a:p>
            <a:r>
              <a:rPr sz="3600" b="1" dirty="0">
                <a:solidFill>
                  <a:schemeClr val="accent3"/>
                </a:solidFill>
              </a:rPr>
              <a:t>Marijuana Concentrates </a:t>
            </a:r>
            <a:r>
              <a:rPr lang="en-US" sz="3600" b="1" dirty="0">
                <a:solidFill>
                  <a:schemeClr val="accent3"/>
                </a:solidFill>
              </a:rPr>
              <a:t>AKA</a:t>
            </a:r>
            <a:r>
              <a:rPr sz="3600" b="1" dirty="0">
                <a:solidFill>
                  <a:schemeClr val="accent3"/>
                </a:solidFill>
              </a:rPr>
              <a:t> </a:t>
            </a:r>
            <a:r>
              <a:rPr lang="en-US" sz="3600" b="1" dirty="0">
                <a:solidFill>
                  <a:schemeClr val="accent3"/>
                </a:solidFill>
              </a:rPr>
              <a:t>"</a:t>
            </a:r>
            <a:r>
              <a:rPr sz="3600" b="1" dirty="0">
                <a:solidFill>
                  <a:schemeClr val="accent3"/>
                </a:solidFill>
              </a:rPr>
              <a:t>D</a:t>
            </a:r>
            <a:r>
              <a:rPr lang="en-US" sz="3600" b="1" dirty="0">
                <a:solidFill>
                  <a:schemeClr val="accent3"/>
                </a:solidFill>
              </a:rPr>
              <a:t>abs"</a:t>
            </a:r>
            <a:endParaRPr sz="3600" b="1" dirty="0">
              <a:solidFill>
                <a:schemeClr val="accent3"/>
              </a:solidFill>
            </a:endParaRPr>
          </a:p>
        </p:txBody>
      </p:sp>
      <p:pic>
        <p:nvPicPr>
          <p:cNvPr id="295" name="shutterstock_490426627.jpg" descr="shutterstock_490426627.jpg"/>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666952" y="2075983"/>
            <a:ext cx="5810096" cy="3878308"/>
          </a:xfrm>
          <a:prstGeom prst="rect">
            <a:avLst/>
          </a:prstGeom>
          <a:ln w="76200" cap="sq">
            <a:solidFill>
              <a:srgbClr val="EAEAEA"/>
            </a:solidFill>
            <a:miter/>
          </a:ln>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moking THC-rich resins extracted from the marijuana plant is on the rise. People call this practice dabbing. These extracts come in various forms, such as:…"/>
          <p:cNvSpPr txBox="1">
            <a:spLocks noGrp="1"/>
          </p:cNvSpPr>
          <p:nvPr>
            <p:ph type="body" sz="half" idx="1"/>
          </p:nvPr>
        </p:nvSpPr>
        <p:spPr>
          <a:xfrm>
            <a:off x="457200" y="1097281"/>
            <a:ext cx="8229600" cy="2806126"/>
          </a:xfrm>
          <a:prstGeom prst="rect">
            <a:avLst/>
          </a:prstGeom>
        </p:spPr>
        <p:txBody>
          <a:bodyPr/>
          <a:lstStyle/>
          <a:p>
            <a:pPr marL="0" indent="0">
              <a:spcBef>
                <a:spcPts val="0"/>
              </a:spcBef>
              <a:spcAft>
                <a:spcPts val="1200"/>
              </a:spcAft>
              <a:buClrTx/>
              <a:buSzTx/>
              <a:buNone/>
              <a:defRPr sz="2400"/>
            </a:pPr>
            <a:r>
              <a:rPr sz="2200" dirty="0">
                <a:latin typeface="Lucida Sans Unicode" panose="020B0602030504020204" pitchFamily="34" charset="0"/>
                <a:cs typeface="Lucida Sans Unicode" panose="020B0602030504020204" pitchFamily="34" charset="0"/>
              </a:rPr>
              <a:t>Smoking THC-rich resins extracted from the marijuana plant is on the rise. </a:t>
            </a:r>
            <a:r>
              <a:rPr lang="en-US" sz="2200" dirty="0">
                <a:latin typeface="Lucida Sans Unicode" panose="020B0602030504020204" pitchFamily="34" charset="0"/>
                <a:cs typeface="Lucida Sans Unicode" panose="020B0602030504020204" pitchFamily="34" charset="0"/>
              </a:rPr>
              <a:t> </a:t>
            </a:r>
            <a:r>
              <a:rPr sz="2200" dirty="0">
                <a:latin typeface="Lucida Sans Unicode" panose="020B0602030504020204" pitchFamily="34" charset="0"/>
                <a:cs typeface="Lucida Sans Unicode" panose="020B0602030504020204" pitchFamily="34" charset="0"/>
              </a:rPr>
              <a:t>People call this practice </a:t>
            </a:r>
            <a:r>
              <a:rPr lang="en-US" sz="2200" dirty="0">
                <a:latin typeface="Lucida Sans Unicode" panose="020B0602030504020204" pitchFamily="34" charset="0"/>
                <a:cs typeface="Lucida Sans Unicode" panose="020B0602030504020204" pitchFamily="34" charset="0"/>
              </a:rPr>
              <a:t>"</a:t>
            </a:r>
            <a:r>
              <a:rPr sz="2200" dirty="0">
                <a:latin typeface="Lucida Sans Unicode" panose="020B0602030504020204" pitchFamily="34" charset="0"/>
                <a:cs typeface="Lucida Sans Unicode" panose="020B0602030504020204" pitchFamily="34" charset="0"/>
              </a:rPr>
              <a:t>dabbing.</a:t>
            </a:r>
            <a:r>
              <a:rPr lang="en-US" sz="2200" dirty="0">
                <a:latin typeface="Lucida Sans Unicode" panose="020B0602030504020204" pitchFamily="34" charset="0"/>
                <a:cs typeface="Lucida Sans Unicode" panose="020B0602030504020204" pitchFamily="34" charset="0"/>
              </a:rPr>
              <a:t>"</a:t>
            </a:r>
          </a:p>
          <a:p>
            <a:pPr marL="0" indent="0">
              <a:spcBef>
                <a:spcPts val="0"/>
              </a:spcBef>
              <a:spcAft>
                <a:spcPts val="600"/>
              </a:spcAft>
              <a:buClrTx/>
              <a:buSzTx/>
              <a:buNone/>
              <a:defRPr sz="2400"/>
            </a:pPr>
            <a:r>
              <a:rPr sz="2200" dirty="0">
                <a:latin typeface="Lucida Sans Unicode" panose="020B0602030504020204" pitchFamily="34" charset="0"/>
                <a:cs typeface="Lucida Sans Unicode" panose="020B0602030504020204" pitchFamily="34" charset="0"/>
              </a:rPr>
              <a:t>These extracts come in various forms, such as:</a:t>
            </a:r>
          </a:p>
          <a:p>
            <a:pPr marL="457200" indent="-228600">
              <a:spcBef>
                <a:spcPts val="0"/>
              </a:spcBef>
              <a:spcAft>
                <a:spcPts val="600"/>
              </a:spcAft>
              <a:buClr>
                <a:schemeClr val="accent2"/>
              </a:buClr>
              <a:buSzPct val="100000"/>
              <a:buFont typeface="Wingdings" panose="05000000000000000000" pitchFamily="2" charset="2"/>
              <a:buChar char="§"/>
              <a:defRPr sz="2400"/>
            </a:pPr>
            <a:r>
              <a:rPr lang="en-US" sz="2200" dirty="0">
                <a:latin typeface="Lucida Sans Unicode" panose="020B0602030504020204" pitchFamily="34" charset="0"/>
                <a:cs typeface="Lucida Sans Unicode" panose="020B0602030504020204" pitchFamily="34" charset="0"/>
              </a:rPr>
              <a:t>"</a:t>
            </a:r>
            <a:r>
              <a:rPr sz="2200" dirty="0">
                <a:latin typeface="Lucida Sans Unicode" panose="020B0602030504020204" pitchFamily="34" charset="0"/>
                <a:cs typeface="Lucida Sans Unicode" panose="020B0602030504020204" pitchFamily="34" charset="0"/>
              </a:rPr>
              <a:t>hash oil</a:t>
            </a:r>
            <a:r>
              <a:rPr lang="en-US" sz="2200" dirty="0">
                <a:latin typeface="Lucida Sans Unicode" panose="020B0602030504020204" pitchFamily="34" charset="0"/>
                <a:cs typeface="Lucida Sans Unicode" panose="020B0602030504020204" pitchFamily="34" charset="0"/>
              </a:rPr>
              <a:t>"</a:t>
            </a:r>
            <a:r>
              <a:rPr sz="2200" dirty="0">
                <a:latin typeface="Lucida Sans Unicode" panose="020B0602030504020204" pitchFamily="34" charset="0"/>
                <a:cs typeface="Lucida Sans Unicode" panose="020B0602030504020204" pitchFamily="34" charset="0"/>
              </a:rPr>
              <a:t> or </a:t>
            </a:r>
            <a:r>
              <a:rPr lang="en-US" sz="2200" dirty="0">
                <a:latin typeface="Lucida Sans Unicode" panose="020B0602030504020204" pitchFamily="34" charset="0"/>
                <a:cs typeface="Lucida Sans Unicode" panose="020B0602030504020204" pitchFamily="34" charset="0"/>
              </a:rPr>
              <a:t>"</a:t>
            </a:r>
            <a:r>
              <a:rPr sz="2200" dirty="0">
                <a:latin typeface="Lucida Sans Unicode" panose="020B0602030504020204" pitchFamily="34" charset="0"/>
                <a:cs typeface="Lucida Sans Unicode" panose="020B0602030504020204" pitchFamily="34" charset="0"/>
              </a:rPr>
              <a:t>honey oil</a:t>
            </a:r>
            <a:r>
              <a:rPr lang="en-US" sz="2200" dirty="0">
                <a:latin typeface="Lucida Sans Unicode" panose="020B0602030504020204" pitchFamily="34" charset="0"/>
                <a:cs typeface="Lucida Sans Unicode" panose="020B0602030504020204" pitchFamily="34" charset="0"/>
              </a:rPr>
              <a:t>" </a:t>
            </a:r>
            <a:r>
              <a:rPr sz="2200" dirty="0">
                <a:latin typeface="Lucida Sans Unicode" panose="020B0602030504020204" pitchFamily="34" charset="0"/>
                <a:cs typeface="Lucida Sans Unicode" panose="020B0602030504020204" pitchFamily="34" charset="0"/>
              </a:rPr>
              <a:t>—</a:t>
            </a:r>
            <a:r>
              <a:rPr lang="en-US" sz="2200" dirty="0">
                <a:latin typeface="Lucida Sans Unicode" panose="020B0602030504020204" pitchFamily="34" charset="0"/>
                <a:cs typeface="Lucida Sans Unicode" panose="020B0602030504020204" pitchFamily="34" charset="0"/>
              </a:rPr>
              <a:t> </a:t>
            </a:r>
            <a:r>
              <a:rPr sz="2200" dirty="0">
                <a:latin typeface="Lucida Sans Unicode" panose="020B0602030504020204" pitchFamily="34" charset="0"/>
                <a:cs typeface="Lucida Sans Unicode" panose="020B0602030504020204" pitchFamily="34" charset="0"/>
              </a:rPr>
              <a:t>a gooey liquid</a:t>
            </a:r>
          </a:p>
          <a:p>
            <a:pPr marL="457200" indent="-228600">
              <a:spcBef>
                <a:spcPts val="0"/>
              </a:spcBef>
              <a:spcAft>
                <a:spcPts val="600"/>
              </a:spcAft>
              <a:buClr>
                <a:schemeClr val="accent2"/>
              </a:buClr>
              <a:buSzPct val="100000"/>
              <a:buFont typeface="Wingdings" panose="05000000000000000000" pitchFamily="2" charset="2"/>
              <a:buChar char="§"/>
              <a:defRPr sz="2400"/>
            </a:pPr>
            <a:r>
              <a:rPr lang="en-US" sz="2200" dirty="0">
                <a:latin typeface="Lucida Sans Unicode" panose="020B0602030504020204" pitchFamily="34" charset="0"/>
                <a:cs typeface="Lucida Sans Unicode" panose="020B0602030504020204" pitchFamily="34" charset="0"/>
              </a:rPr>
              <a:t>"</a:t>
            </a:r>
            <a:r>
              <a:rPr sz="2200" dirty="0">
                <a:latin typeface="Lucida Sans Unicode" panose="020B0602030504020204" pitchFamily="34" charset="0"/>
                <a:cs typeface="Lucida Sans Unicode" panose="020B0602030504020204" pitchFamily="34" charset="0"/>
              </a:rPr>
              <a:t>wax</a:t>
            </a:r>
            <a:r>
              <a:rPr lang="en-US" sz="2200" dirty="0">
                <a:latin typeface="Lucida Sans Unicode" panose="020B0602030504020204" pitchFamily="34" charset="0"/>
                <a:cs typeface="Lucida Sans Unicode" panose="020B0602030504020204" pitchFamily="34" charset="0"/>
              </a:rPr>
              <a:t>"</a:t>
            </a:r>
            <a:r>
              <a:rPr sz="2200" dirty="0">
                <a:latin typeface="Lucida Sans Unicode" panose="020B0602030504020204" pitchFamily="34" charset="0"/>
                <a:cs typeface="Lucida Sans Unicode" panose="020B0602030504020204" pitchFamily="34" charset="0"/>
              </a:rPr>
              <a:t> or </a:t>
            </a:r>
            <a:r>
              <a:rPr lang="en-US" sz="2200" dirty="0">
                <a:latin typeface="Lucida Sans Unicode" panose="020B0602030504020204" pitchFamily="34" charset="0"/>
                <a:cs typeface="Lucida Sans Unicode" panose="020B0602030504020204" pitchFamily="34" charset="0"/>
              </a:rPr>
              <a:t>"</a:t>
            </a:r>
            <a:r>
              <a:rPr sz="2200" dirty="0" err="1">
                <a:latin typeface="Lucida Sans Unicode" panose="020B0602030504020204" pitchFamily="34" charset="0"/>
                <a:cs typeface="Lucida Sans Unicode" panose="020B0602030504020204" pitchFamily="34" charset="0"/>
              </a:rPr>
              <a:t>budder</a:t>
            </a:r>
            <a:r>
              <a:rPr lang="en-US" sz="2200" dirty="0">
                <a:latin typeface="Lucida Sans Unicode" panose="020B0602030504020204" pitchFamily="34" charset="0"/>
                <a:cs typeface="Lucida Sans Unicode" panose="020B0602030504020204" pitchFamily="34" charset="0"/>
              </a:rPr>
              <a:t>" </a:t>
            </a:r>
            <a:r>
              <a:rPr sz="2200" dirty="0">
                <a:latin typeface="Lucida Sans Unicode" panose="020B0602030504020204" pitchFamily="34" charset="0"/>
                <a:cs typeface="Lucida Sans Unicode" panose="020B0602030504020204" pitchFamily="34" charset="0"/>
              </a:rPr>
              <a:t>—</a:t>
            </a:r>
            <a:r>
              <a:rPr lang="en-US" sz="2200" dirty="0">
                <a:latin typeface="Lucida Sans Unicode" panose="020B0602030504020204" pitchFamily="34" charset="0"/>
                <a:cs typeface="Lucida Sans Unicode" panose="020B0602030504020204" pitchFamily="34" charset="0"/>
              </a:rPr>
              <a:t> </a:t>
            </a:r>
            <a:r>
              <a:rPr sz="2200" dirty="0">
                <a:latin typeface="Lucida Sans Unicode" panose="020B0602030504020204" pitchFamily="34" charset="0"/>
                <a:cs typeface="Lucida Sans Unicode" panose="020B0602030504020204" pitchFamily="34" charset="0"/>
              </a:rPr>
              <a:t>a soft solid with a texture like lip balm</a:t>
            </a:r>
          </a:p>
          <a:p>
            <a:pPr marL="457200" indent="-228600">
              <a:buClr>
                <a:schemeClr val="accent2"/>
              </a:buClr>
              <a:buSzPct val="100000"/>
              <a:buFont typeface="Wingdings" panose="05000000000000000000" pitchFamily="2" charset="2"/>
              <a:buChar char="§"/>
              <a:defRPr sz="2400"/>
            </a:pPr>
            <a:r>
              <a:rPr lang="en-US" sz="2200" dirty="0">
                <a:latin typeface="Lucida Sans Unicode" panose="020B0602030504020204" pitchFamily="34" charset="0"/>
                <a:cs typeface="Lucida Sans Unicode" panose="020B0602030504020204" pitchFamily="34" charset="0"/>
              </a:rPr>
              <a:t>"S</a:t>
            </a:r>
            <a:r>
              <a:rPr sz="2200" dirty="0">
                <a:latin typeface="Lucida Sans Unicode" panose="020B0602030504020204" pitchFamily="34" charset="0"/>
                <a:cs typeface="Lucida Sans Unicode" panose="020B0602030504020204" pitchFamily="34" charset="0"/>
              </a:rPr>
              <a:t>hatter</a:t>
            </a:r>
            <a:r>
              <a:rPr lang="en-US" sz="2200" dirty="0">
                <a:latin typeface="Lucida Sans Unicode" panose="020B0602030504020204" pitchFamily="34" charset="0"/>
                <a:cs typeface="Lucida Sans Unicode" panose="020B0602030504020204" pitchFamily="34" charset="0"/>
              </a:rPr>
              <a:t>" </a:t>
            </a:r>
            <a:r>
              <a:rPr sz="2200" dirty="0">
                <a:latin typeface="Lucida Sans Unicode" panose="020B0602030504020204" pitchFamily="34" charset="0"/>
                <a:cs typeface="Lucida Sans Unicode" panose="020B0602030504020204" pitchFamily="34" charset="0"/>
              </a:rPr>
              <a:t>—</a:t>
            </a:r>
            <a:r>
              <a:rPr lang="en-US" sz="2200" dirty="0">
                <a:latin typeface="Lucida Sans Unicode" panose="020B0602030504020204" pitchFamily="34" charset="0"/>
                <a:cs typeface="Lucida Sans Unicode" panose="020B0602030504020204" pitchFamily="34" charset="0"/>
              </a:rPr>
              <a:t> </a:t>
            </a:r>
            <a:r>
              <a:rPr sz="2200" dirty="0">
                <a:latin typeface="Lucida Sans Unicode" panose="020B0602030504020204" pitchFamily="34" charset="0"/>
                <a:cs typeface="Lucida Sans Unicode" panose="020B0602030504020204" pitchFamily="34" charset="0"/>
              </a:rPr>
              <a:t>a hard, amber-colored solid</a:t>
            </a:r>
          </a:p>
        </p:txBody>
      </p:sp>
      <p:sp>
        <p:nvSpPr>
          <p:cNvPr id="298" name="Marijuana Extracts aka DABS"/>
          <p:cNvSpPr txBox="1">
            <a:spLocks noGrp="1"/>
          </p:cNvSpPr>
          <p:nvPr>
            <p:ph type="title"/>
          </p:nvPr>
        </p:nvSpPr>
        <p:spPr>
          <a:xfrm>
            <a:off x="0" y="0"/>
            <a:ext cx="9144000" cy="1097280"/>
          </a:xfrm>
          <a:prstGeom prst="rect">
            <a:avLst/>
          </a:prstGeom>
        </p:spPr>
        <p:txBody>
          <a:bodyPr>
            <a:normAutofit/>
          </a:bodyPr>
          <a:lstStyle>
            <a:lvl1pPr algn="ctr">
              <a:defRPr>
                <a:solidFill>
                  <a:srgbClr val="8EFA00"/>
                </a:solidFill>
              </a:defRPr>
            </a:lvl1pPr>
          </a:lstStyle>
          <a:p>
            <a:r>
              <a:rPr lang="en-US" sz="3600" b="1" dirty="0">
                <a:solidFill>
                  <a:schemeClr val="accent3"/>
                </a:solidFill>
              </a:rPr>
              <a:t>Marijuana Concentrates AKA "Dabs"</a:t>
            </a:r>
            <a:endParaRPr sz="3600" b="1" dirty="0"/>
          </a:p>
        </p:txBody>
      </p:sp>
      <p:sp>
        <p:nvSpPr>
          <p:cNvPr id="299" name="Source:  https://www.drugabuse.gov/publications/drugfacts/marijuana"/>
          <p:cNvSpPr txBox="1"/>
          <p:nvPr/>
        </p:nvSpPr>
        <p:spPr>
          <a:xfrm>
            <a:off x="2337949" y="4767266"/>
            <a:ext cx="6348851"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spcBef>
                <a:spcPts val="400"/>
              </a:spcBef>
              <a:defRPr sz="1600">
                <a:solidFill>
                  <a:srgbClr val="FFFFFF"/>
                </a:solidFill>
              </a:defRPr>
            </a:lvl1pPr>
          </a:lstStyle>
          <a:p>
            <a:r>
              <a:rPr sz="1400" dirty="0">
                <a:solidFill>
                  <a:schemeClr val="accent3"/>
                </a:solidFill>
              </a:rPr>
              <a:t>Source:  https://www.drugabuse.gov/publications/drugfacts/marijuana</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YOUTH ALCOHOL USE"/>
          <p:cNvSpPr txBox="1">
            <a:spLocks noGrp="1"/>
          </p:cNvSpPr>
          <p:nvPr>
            <p:ph type="title"/>
          </p:nvPr>
        </p:nvSpPr>
        <p:spPr>
          <a:xfrm>
            <a:off x="0" y="0"/>
            <a:ext cx="9144000" cy="1651819"/>
          </a:xfrm>
          <a:prstGeom prst="rect">
            <a:avLst/>
          </a:prstGeom>
        </p:spPr>
        <p:txBody>
          <a:bodyPr>
            <a:normAutofit/>
          </a:bodyPr>
          <a:lstStyle>
            <a:lvl1pPr algn="ctr">
              <a:defRPr>
                <a:solidFill>
                  <a:srgbClr val="FFD479"/>
                </a:solidFill>
              </a:defRPr>
            </a:lvl1pPr>
          </a:lstStyle>
          <a:p>
            <a:r>
              <a:rPr sz="4000" b="1" dirty="0">
                <a:solidFill>
                  <a:schemeClr val="accent3"/>
                </a:solidFill>
              </a:rPr>
              <a:t>YOUTH ALCOHOL USE</a:t>
            </a:r>
          </a:p>
        </p:txBody>
      </p:sp>
      <p:pic>
        <p:nvPicPr>
          <p:cNvPr id="139" name="shutterstock_1448469482.jpg" descr="shutterstock_1448469482.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438076" y="1735137"/>
            <a:ext cx="6267810" cy="3387730"/>
          </a:xfrm>
          <a:prstGeom prst="rect">
            <a:avLst/>
          </a:prstGeom>
          <a:ln w="76200" cap="sq">
            <a:solidFill>
              <a:srgbClr val="EAEAEA"/>
            </a:solidFill>
            <a:miter/>
          </a:ln>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Marijuana Shatter"/>
          <p:cNvSpPr txBox="1">
            <a:spLocks noGrp="1"/>
          </p:cNvSpPr>
          <p:nvPr>
            <p:ph type="title"/>
          </p:nvPr>
        </p:nvSpPr>
        <p:spPr>
          <a:xfrm>
            <a:off x="0" y="0"/>
            <a:ext cx="9144000" cy="1371600"/>
          </a:xfrm>
          <a:prstGeom prst="rect">
            <a:avLst/>
          </a:prstGeom>
        </p:spPr>
        <p:txBody>
          <a:bodyPr>
            <a:normAutofit/>
          </a:bodyPr>
          <a:lstStyle>
            <a:lvl1pPr algn="ctr">
              <a:defRPr>
                <a:solidFill>
                  <a:srgbClr val="8EFA00"/>
                </a:solidFill>
              </a:defRPr>
            </a:lvl1pPr>
          </a:lstStyle>
          <a:p>
            <a:r>
              <a:rPr sz="3600" b="1" dirty="0">
                <a:solidFill>
                  <a:schemeClr val="accent3"/>
                </a:solidFill>
              </a:rPr>
              <a:t>Marijuana Shatter</a:t>
            </a:r>
          </a:p>
        </p:txBody>
      </p:sp>
      <p:pic>
        <p:nvPicPr>
          <p:cNvPr id="303" name="shutterstock_1629987178.jpg" descr="shutterstock_1629987178.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583547" y="1409085"/>
            <a:ext cx="5976905" cy="4000672"/>
          </a:xfrm>
          <a:prstGeom prst="rect">
            <a:avLst/>
          </a:prstGeom>
          <a:ln w="76200" cap="sq">
            <a:solidFill>
              <a:srgbClr val="EAEAEA"/>
            </a:solidFill>
            <a:miter/>
          </a:ln>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ome forms of shatter have as much as 90 percent THC, the psychoactive ingredient in marijuana.  That is about five times the potency of unrefined smoked marijuana,.  It is more powerful than standard hash oil.  Shatter is a thin, hard layer that is simi"/>
          <p:cNvSpPr txBox="1">
            <a:spLocks noGrp="1"/>
          </p:cNvSpPr>
          <p:nvPr>
            <p:ph type="body" sz="half" idx="1"/>
          </p:nvPr>
        </p:nvSpPr>
        <p:spPr>
          <a:xfrm>
            <a:off x="457200" y="1371601"/>
            <a:ext cx="8229600" cy="1731196"/>
          </a:xfrm>
          <a:prstGeom prst="rect">
            <a:avLst/>
          </a:prstGeom>
        </p:spPr>
        <p:txBody>
          <a:bodyPr/>
          <a:lstStyle/>
          <a:p>
            <a:pPr marL="0" indent="0">
              <a:spcBef>
                <a:spcPts val="0"/>
              </a:spcBef>
              <a:buNone/>
            </a:pPr>
            <a:r>
              <a:rPr sz="2200" dirty="0"/>
              <a:t>Some forms of shatter have as much as 90</a:t>
            </a:r>
            <a:r>
              <a:rPr lang="en-US" sz="2200" dirty="0"/>
              <a:t>% </a:t>
            </a:r>
            <a:r>
              <a:rPr sz="2200" dirty="0"/>
              <a:t>THC, the psychoactive ingredient in marijuana.</a:t>
            </a:r>
            <a:r>
              <a:rPr lang="en-US" sz="2200" dirty="0"/>
              <a:t>  </a:t>
            </a:r>
            <a:r>
              <a:rPr sz="2200" dirty="0"/>
              <a:t>That is about five times the potency of unrefined smoked marijuana.  It is more powerful than standard hash oil.</a:t>
            </a:r>
            <a:r>
              <a:rPr lang="en-US" sz="2200" dirty="0"/>
              <a:t>  </a:t>
            </a:r>
            <a:r>
              <a:rPr sz="2200" dirty="0"/>
              <a:t>Shatter is a thin, hard layer that is similar to glass.  It can shatter if</a:t>
            </a:r>
            <a:r>
              <a:rPr lang="en-US" sz="2200" dirty="0"/>
              <a:t> </a:t>
            </a:r>
            <a:r>
              <a:rPr sz="2200" dirty="0"/>
              <a:t>dropped.</a:t>
            </a:r>
          </a:p>
        </p:txBody>
      </p:sp>
      <p:sp>
        <p:nvSpPr>
          <p:cNvPr id="307" name="Dab Shatter Details"/>
          <p:cNvSpPr txBox="1">
            <a:spLocks noGrp="1"/>
          </p:cNvSpPr>
          <p:nvPr>
            <p:ph type="title"/>
          </p:nvPr>
        </p:nvSpPr>
        <p:spPr>
          <a:xfrm>
            <a:off x="0" y="0"/>
            <a:ext cx="9144000" cy="1371600"/>
          </a:xfrm>
          <a:prstGeom prst="rect">
            <a:avLst/>
          </a:prstGeom>
        </p:spPr>
        <p:txBody>
          <a:bodyPr>
            <a:normAutofit/>
          </a:bodyPr>
          <a:lstStyle>
            <a:lvl1pPr algn="ctr">
              <a:defRPr>
                <a:solidFill>
                  <a:srgbClr val="8EFA00"/>
                </a:solidFill>
              </a:defRPr>
            </a:lvl1pPr>
          </a:lstStyle>
          <a:p>
            <a:r>
              <a:rPr sz="3600" b="1" dirty="0">
                <a:solidFill>
                  <a:schemeClr val="accent3"/>
                </a:solidFill>
              </a:rPr>
              <a:t>Shatter Details</a:t>
            </a:r>
          </a:p>
        </p:txBody>
      </p:sp>
      <p:sp>
        <p:nvSpPr>
          <p:cNvPr id="308" name="Source:  https://drugfree.org/drug-and-alcohol-news/law-enforcement-sees-high-potency-marijuana-called-shatter/"/>
          <p:cNvSpPr txBox="1"/>
          <p:nvPr/>
        </p:nvSpPr>
        <p:spPr>
          <a:xfrm>
            <a:off x="2874313" y="4452515"/>
            <a:ext cx="5812487"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64007" algn="r">
              <a:spcBef>
                <a:spcPts val="400"/>
              </a:spcBef>
              <a:defRPr sz="1500">
                <a:solidFill>
                  <a:srgbClr val="FFFFFF"/>
                </a:solidFill>
              </a:defRPr>
            </a:lvl1pPr>
          </a:lstStyle>
          <a:p>
            <a:r>
              <a:rPr sz="1400" dirty="0">
                <a:solidFill>
                  <a:schemeClr val="accent3"/>
                </a:solidFill>
              </a:rPr>
              <a:t>Source:</a:t>
            </a:r>
            <a:r>
              <a:rPr lang="en-US" sz="1400" dirty="0">
                <a:solidFill>
                  <a:schemeClr val="accent3"/>
                </a:solidFill>
              </a:rPr>
              <a:t> </a:t>
            </a:r>
            <a:r>
              <a:rPr sz="1400" dirty="0">
                <a:solidFill>
                  <a:schemeClr val="accent3"/>
                </a:solidFill>
              </a:rPr>
              <a:t>https://drugfree.org/drug-and-alcohol-news/</a:t>
            </a:r>
            <a:br>
              <a:rPr lang="en-US" sz="1400" dirty="0">
                <a:solidFill>
                  <a:schemeClr val="accent3"/>
                </a:solidFill>
              </a:rPr>
            </a:br>
            <a:r>
              <a:rPr sz="1400" dirty="0">
                <a:solidFill>
                  <a:schemeClr val="accent3"/>
                </a:solidFill>
              </a:rPr>
              <a:t>law-enforcement-sees-high-potency-marijuana-called-shatter/</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Marijuana (THC) Vapes"/>
          <p:cNvSpPr txBox="1">
            <a:spLocks noGrp="1"/>
          </p:cNvSpPr>
          <p:nvPr>
            <p:ph type="title"/>
          </p:nvPr>
        </p:nvSpPr>
        <p:spPr>
          <a:xfrm>
            <a:off x="0" y="0"/>
            <a:ext cx="9144000" cy="1371600"/>
          </a:xfrm>
          <a:prstGeom prst="rect">
            <a:avLst/>
          </a:prstGeom>
        </p:spPr>
        <p:txBody>
          <a:bodyPr>
            <a:normAutofit/>
          </a:bodyPr>
          <a:lstStyle>
            <a:lvl1pPr algn="ctr">
              <a:defRPr>
                <a:solidFill>
                  <a:srgbClr val="8EFA00"/>
                </a:solidFill>
              </a:defRPr>
            </a:lvl1pPr>
          </a:lstStyle>
          <a:p>
            <a:r>
              <a:rPr sz="3600" b="1" dirty="0">
                <a:solidFill>
                  <a:schemeClr val="accent3"/>
                </a:solidFill>
              </a:rPr>
              <a:t>Marijuana (THC) Vapes</a:t>
            </a:r>
          </a:p>
        </p:txBody>
      </p:sp>
      <p:pic>
        <p:nvPicPr>
          <p:cNvPr id="312" name="shutterstock_1091756642.jpg" descr="shutterstock_1091756642.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812313" y="1551724"/>
            <a:ext cx="7519373" cy="3307454"/>
          </a:xfrm>
          <a:prstGeom prst="rect">
            <a:avLst/>
          </a:prstGeom>
          <a:ln w="76200" cap="sq">
            <a:solidFill>
              <a:srgbClr val="EAEAEA"/>
            </a:solidFill>
            <a:miter/>
          </a:ln>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MARIJUANA VAPES"/>
          <p:cNvSpPr txBox="1">
            <a:spLocks noGrp="1"/>
          </p:cNvSpPr>
          <p:nvPr>
            <p:ph type="title"/>
          </p:nvPr>
        </p:nvSpPr>
        <p:spPr>
          <a:xfrm>
            <a:off x="0" y="0"/>
            <a:ext cx="9144000" cy="1188720"/>
          </a:xfrm>
          <a:prstGeom prst="rect">
            <a:avLst/>
          </a:prstGeom>
        </p:spPr>
        <p:txBody>
          <a:bodyPr>
            <a:normAutofit/>
          </a:bodyPr>
          <a:lstStyle/>
          <a:p>
            <a:pPr algn="ctr" defTabSz="585215">
              <a:defRPr sz="3072">
                <a:solidFill>
                  <a:srgbClr val="00F900"/>
                </a:solidFill>
                <a:effectLst>
                  <a:outerShdw blurRad="24384" dist="16256" dir="5400000" rotWithShape="0">
                    <a:srgbClr val="000000">
                      <a:alpha val="25000"/>
                    </a:srgbClr>
                  </a:outerShdw>
                </a:effectLst>
              </a:defRPr>
            </a:pPr>
            <a:r>
              <a:rPr lang="en-US" sz="3600" b="1" dirty="0">
                <a:solidFill>
                  <a:schemeClr val="accent3"/>
                </a:solidFill>
              </a:rPr>
              <a:t>Marijuana Vapes</a:t>
            </a:r>
            <a:endParaRPr sz="3600" b="1" dirty="0">
              <a:solidFill>
                <a:schemeClr val="accent3"/>
              </a:solidFill>
            </a:endParaRPr>
          </a:p>
        </p:txBody>
      </p:sp>
      <p:sp>
        <p:nvSpPr>
          <p:cNvPr id="316" name="Can be hard to distinguish from some nicotine vapes…"/>
          <p:cNvSpPr txBox="1">
            <a:spLocks noGrp="1"/>
          </p:cNvSpPr>
          <p:nvPr>
            <p:ph type="body" idx="4294967295"/>
          </p:nvPr>
        </p:nvSpPr>
        <p:spPr>
          <a:xfrm>
            <a:off x="457200" y="1188720"/>
            <a:ext cx="8229600" cy="2460661"/>
          </a:xfrm>
          <a:prstGeom prst="rect">
            <a:avLst/>
          </a:prstGeom>
        </p:spPr>
        <p:txBody>
          <a:bodyPr/>
          <a:lstStyle/>
          <a:p>
            <a:pPr marL="0" indent="0">
              <a:spcBef>
                <a:spcPts val="0"/>
              </a:spcBef>
              <a:spcAft>
                <a:spcPts val="1200"/>
              </a:spcAft>
              <a:buNone/>
              <a:defRPr sz="2600"/>
            </a:pPr>
            <a:r>
              <a:rPr lang="en-US" sz="2200" dirty="0"/>
              <a:t>Marijuana vapes c</a:t>
            </a:r>
            <a:r>
              <a:rPr sz="2200" dirty="0"/>
              <a:t>an be hard to distinguish from some nicotine vapes</a:t>
            </a:r>
            <a:r>
              <a:rPr lang="en-US" sz="2200" dirty="0"/>
              <a:t>.</a:t>
            </a:r>
          </a:p>
          <a:p>
            <a:pPr marL="0" indent="0">
              <a:spcBef>
                <a:spcPts val="0"/>
              </a:spcBef>
              <a:spcAft>
                <a:spcPts val="600"/>
              </a:spcAft>
              <a:buNone/>
              <a:defRPr sz="2600"/>
            </a:pPr>
            <a:r>
              <a:rPr sz="2200" dirty="0"/>
              <a:t>Many can work for:</a:t>
            </a:r>
          </a:p>
          <a:p>
            <a:pPr marL="457200" lvl="1" indent="-228600">
              <a:spcBef>
                <a:spcPts val="0"/>
              </a:spcBef>
              <a:spcAft>
                <a:spcPts val="600"/>
              </a:spcAft>
              <a:buClr>
                <a:schemeClr val="accent2"/>
              </a:buClr>
              <a:buFont typeface="Wingdings" panose="05000000000000000000" pitchFamily="2" charset="2"/>
              <a:buChar char="§"/>
              <a:defRPr sz="2600"/>
            </a:pPr>
            <a:r>
              <a:rPr sz="2200" dirty="0"/>
              <a:t>Dry leaf marijuana</a:t>
            </a:r>
          </a:p>
          <a:p>
            <a:pPr marL="457200" lvl="1" indent="-228600">
              <a:spcBef>
                <a:spcPts val="0"/>
              </a:spcBef>
              <a:spcAft>
                <a:spcPts val="600"/>
              </a:spcAft>
              <a:buClr>
                <a:schemeClr val="accent2"/>
              </a:buClr>
              <a:buFont typeface="Wingdings" panose="05000000000000000000" pitchFamily="2" charset="2"/>
              <a:buChar char="§"/>
              <a:defRPr sz="2600"/>
            </a:pPr>
            <a:r>
              <a:rPr sz="2200" dirty="0"/>
              <a:t>Dabs or concentrated forms of </a:t>
            </a:r>
            <a:r>
              <a:rPr lang="en-US" sz="2200" dirty="0"/>
              <a:t>m</a:t>
            </a:r>
            <a:r>
              <a:rPr sz="2200" dirty="0"/>
              <a:t>arijuana</a:t>
            </a:r>
          </a:p>
          <a:p>
            <a:pPr marL="457200" lvl="1" indent="-228600">
              <a:spcBef>
                <a:spcPts val="0"/>
              </a:spcBef>
              <a:buClr>
                <a:schemeClr val="accent2"/>
              </a:buClr>
              <a:buFont typeface="Wingdings" panose="05000000000000000000" pitchFamily="2" charset="2"/>
              <a:buChar char="§"/>
              <a:defRPr sz="2600"/>
            </a:pPr>
            <a:r>
              <a:rPr sz="2200" dirty="0"/>
              <a:t>Marijuana oils</a:t>
            </a:r>
          </a:p>
        </p:txBody>
      </p:sp>
      <p:pic>
        <p:nvPicPr>
          <p:cNvPr id="317" name="shutterstock_733247788.jpg" descr="shutterstock_733247788.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370269" y="4045744"/>
            <a:ext cx="6403462" cy="1908547"/>
          </a:xfrm>
          <a:prstGeom prst="rect">
            <a:avLst/>
          </a:prstGeom>
          <a:ln w="76200" cap="sq">
            <a:solidFill>
              <a:srgbClr val="EAEAEA"/>
            </a:solidFill>
            <a:miter/>
          </a:ln>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Various cannabis vapes can use a leaf form while others can use an oil form."/>
          <p:cNvSpPr txBox="1">
            <a:spLocks noGrp="1"/>
          </p:cNvSpPr>
          <p:nvPr>
            <p:ph type="title"/>
          </p:nvPr>
        </p:nvSpPr>
        <p:spPr>
          <a:xfrm>
            <a:off x="457200" y="4392337"/>
            <a:ext cx="8229600" cy="734469"/>
          </a:xfrm>
          <a:prstGeom prst="rect">
            <a:avLst/>
          </a:prstGeom>
        </p:spPr>
        <p:txBody>
          <a:bodyPr>
            <a:noAutofit/>
          </a:bodyPr>
          <a:lstStyle>
            <a:lvl1pPr algn="ctr" defTabSz="676655">
              <a:defRPr sz="3034">
                <a:solidFill>
                  <a:srgbClr val="00F900"/>
                </a:solidFill>
                <a:effectLst>
                  <a:outerShdw blurRad="28194" dist="18796" dir="5400000" rotWithShape="0">
                    <a:srgbClr val="000000">
                      <a:alpha val="25000"/>
                    </a:srgbClr>
                  </a:outerShdw>
                </a:effectLst>
              </a:defRPr>
            </a:lvl1pPr>
          </a:lstStyle>
          <a:p>
            <a:pPr algn="l"/>
            <a:r>
              <a:rPr sz="2200" dirty="0">
                <a:solidFill>
                  <a:schemeClr val="bg1"/>
                </a:solidFill>
              </a:rPr>
              <a:t>Various cannabis vapes can use a leaf form while others can use an oil form.</a:t>
            </a:r>
          </a:p>
        </p:txBody>
      </p:sp>
      <p:pic>
        <p:nvPicPr>
          <p:cNvPr id="321" name="shutterstock_1091756642.jpg" descr="shutterstock_1091756642.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483287" y="636502"/>
            <a:ext cx="6177425" cy="3329175"/>
          </a:xfrm>
          <a:prstGeom prst="rect">
            <a:avLst/>
          </a:prstGeom>
          <a:ln w="76200" cap="sq">
            <a:solidFill>
              <a:srgbClr val="EAEAEA"/>
            </a:solidFill>
            <a:miter/>
          </a:ln>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Marijuana Edibles"/>
          <p:cNvSpPr txBox="1">
            <a:spLocks noGrp="1"/>
          </p:cNvSpPr>
          <p:nvPr>
            <p:ph type="title"/>
          </p:nvPr>
        </p:nvSpPr>
        <p:spPr>
          <a:xfrm>
            <a:off x="0" y="0"/>
            <a:ext cx="9144000" cy="1371600"/>
          </a:xfrm>
          <a:prstGeom prst="rect">
            <a:avLst/>
          </a:prstGeom>
        </p:spPr>
        <p:txBody>
          <a:bodyPr>
            <a:normAutofit/>
          </a:bodyPr>
          <a:lstStyle>
            <a:lvl1pPr algn="ctr">
              <a:defRPr>
                <a:solidFill>
                  <a:srgbClr val="D4FB79"/>
                </a:solidFill>
              </a:defRPr>
            </a:lvl1pPr>
          </a:lstStyle>
          <a:p>
            <a:r>
              <a:rPr sz="3600" b="1" dirty="0">
                <a:solidFill>
                  <a:schemeClr val="accent3"/>
                </a:solidFill>
              </a:rPr>
              <a:t>Marijuana Edibles</a:t>
            </a:r>
          </a:p>
        </p:txBody>
      </p:sp>
      <p:pic>
        <p:nvPicPr>
          <p:cNvPr id="326" name="shutterstock_1357172186.jpg" descr="shutterstock_1357172186.jpg"/>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286338" y="1283080"/>
            <a:ext cx="6563118" cy="4375413"/>
          </a:xfrm>
          <a:prstGeom prst="rect">
            <a:avLst/>
          </a:prstGeom>
          <a:ln w="76200" cap="sq">
            <a:solidFill>
              <a:srgbClr val="EAEAEA"/>
            </a:solidFill>
            <a:miter/>
          </a:ln>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Marijuana edibles are food and drink products infused with cannabis extracts.  These edibles are made with marijuana or marijuana oils. The products can be made at home or through commercial production.…"/>
          <p:cNvSpPr txBox="1">
            <a:spLocks noGrp="1"/>
          </p:cNvSpPr>
          <p:nvPr>
            <p:ph type="body" sz="half" idx="1"/>
          </p:nvPr>
        </p:nvSpPr>
        <p:spPr>
          <a:xfrm>
            <a:off x="457200" y="1188720"/>
            <a:ext cx="8229600" cy="4662313"/>
          </a:xfrm>
          <a:prstGeom prst="rect">
            <a:avLst/>
          </a:prstGeom>
        </p:spPr>
        <p:txBody>
          <a:bodyPr/>
          <a:lstStyle/>
          <a:p>
            <a:pPr marL="0" marR="64007" indent="0">
              <a:spcBef>
                <a:spcPts val="0"/>
              </a:spcBef>
              <a:spcAft>
                <a:spcPts val="1200"/>
              </a:spcAft>
              <a:buClrTx/>
              <a:buSzTx/>
              <a:buNone/>
              <a:defRPr sz="2300"/>
            </a:pPr>
            <a:r>
              <a:rPr sz="2200" dirty="0"/>
              <a:t>Marijuana edibles are food and drink products infused with cannabis extracts.  These edibles are made with marijuana or marijuana oils.</a:t>
            </a:r>
            <a:r>
              <a:rPr lang="en-US" sz="2200" dirty="0"/>
              <a:t> </a:t>
            </a:r>
            <a:r>
              <a:rPr sz="2200" dirty="0"/>
              <a:t> The products can be made at home or through commercial production. </a:t>
            </a:r>
          </a:p>
          <a:p>
            <a:pPr marL="0" marR="64007" indent="0">
              <a:spcBef>
                <a:spcPts val="0"/>
              </a:spcBef>
              <a:spcAft>
                <a:spcPts val="600"/>
              </a:spcAft>
              <a:buClrTx/>
              <a:buSzTx/>
              <a:buNone/>
              <a:defRPr sz="2300"/>
            </a:pPr>
            <a:r>
              <a:rPr sz="2200" dirty="0"/>
              <a:t>Marijuana edibles come in many forms:</a:t>
            </a:r>
          </a:p>
          <a:p>
            <a:pPr marL="457200" marR="64007" indent="-228600">
              <a:spcBef>
                <a:spcPts val="0"/>
              </a:spcBef>
              <a:spcAft>
                <a:spcPts val="600"/>
              </a:spcAft>
              <a:buClr>
                <a:schemeClr val="accent2"/>
              </a:buClr>
              <a:buSzPct val="100000"/>
              <a:buFont typeface="Wingdings" panose="05000000000000000000" pitchFamily="2" charset="2"/>
              <a:buChar char="§"/>
              <a:defRPr sz="2100"/>
            </a:pPr>
            <a:r>
              <a:rPr sz="2200" dirty="0"/>
              <a:t>Gummy candies, hard candy</a:t>
            </a:r>
            <a:r>
              <a:rPr lang="en-US" sz="2200" dirty="0"/>
              <a:t>, and</a:t>
            </a:r>
            <a:r>
              <a:rPr sz="2200" dirty="0"/>
              <a:t> chocolate</a:t>
            </a:r>
          </a:p>
          <a:p>
            <a:pPr marL="457200" marR="64007" indent="-228600">
              <a:spcBef>
                <a:spcPts val="0"/>
              </a:spcBef>
              <a:spcAft>
                <a:spcPts val="600"/>
              </a:spcAft>
              <a:buClr>
                <a:schemeClr val="accent2"/>
              </a:buClr>
              <a:buSzPct val="100000"/>
              <a:buFont typeface="Wingdings" panose="05000000000000000000" pitchFamily="2" charset="2"/>
              <a:buChar char="§"/>
              <a:defRPr sz="2100"/>
            </a:pPr>
            <a:r>
              <a:rPr sz="2200" dirty="0"/>
              <a:t>Sodas and flavored juices</a:t>
            </a:r>
          </a:p>
          <a:p>
            <a:pPr marL="457200" marR="64007" indent="-228600">
              <a:spcBef>
                <a:spcPts val="0"/>
              </a:spcBef>
              <a:spcAft>
                <a:spcPts val="600"/>
              </a:spcAft>
              <a:buClr>
                <a:schemeClr val="accent2"/>
              </a:buClr>
              <a:buSzPct val="100000"/>
              <a:buFont typeface="Wingdings" panose="05000000000000000000" pitchFamily="2" charset="2"/>
              <a:buChar char="§"/>
              <a:defRPr sz="2100"/>
            </a:pPr>
            <a:r>
              <a:rPr sz="2200" dirty="0"/>
              <a:t>Powders</a:t>
            </a:r>
          </a:p>
          <a:p>
            <a:pPr marL="457200" marR="64007" indent="-228600">
              <a:spcBef>
                <a:spcPts val="0"/>
              </a:spcBef>
              <a:spcAft>
                <a:spcPts val="1200"/>
              </a:spcAft>
              <a:buClr>
                <a:schemeClr val="accent2"/>
              </a:buClr>
              <a:buSzPct val="100000"/>
              <a:buFont typeface="Wingdings" panose="05000000000000000000" pitchFamily="2" charset="2"/>
              <a:buChar char="§"/>
              <a:defRPr sz="2100"/>
            </a:pPr>
            <a:r>
              <a:rPr sz="2200" dirty="0"/>
              <a:t>Brownies, cookies</a:t>
            </a:r>
            <a:r>
              <a:rPr lang="en-US" sz="2200" dirty="0"/>
              <a:t>,</a:t>
            </a:r>
            <a:r>
              <a:rPr sz="2200" dirty="0"/>
              <a:t> and various treats</a:t>
            </a:r>
            <a:endParaRPr lang="en-US" sz="2200" dirty="0"/>
          </a:p>
          <a:p>
            <a:pPr marL="0" marR="64007" indent="0">
              <a:spcBef>
                <a:spcPts val="0"/>
              </a:spcBef>
              <a:buClr>
                <a:schemeClr val="accent2"/>
              </a:buClr>
              <a:buSzPct val="100000"/>
              <a:buNone/>
              <a:defRPr sz="2100"/>
            </a:pPr>
            <a:r>
              <a:rPr lang="en-US" sz="2200" dirty="0"/>
              <a:t>I</a:t>
            </a:r>
            <a:r>
              <a:rPr sz="2200" dirty="0"/>
              <a:t>tems can look like cereal, granola bars</a:t>
            </a:r>
            <a:r>
              <a:rPr lang="en-US" sz="2200" dirty="0"/>
              <a:t>,</a:t>
            </a:r>
            <a:br>
              <a:rPr lang="en-US" sz="2200" dirty="0"/>
            </a:br>
            <a:r>
              <a:rPr sz="2200" dirty="0"/>
              <a:t>and more</a:t>
            </a:r>
            <a:r>
              <a:rPr lang="en-US" sz="2200" dirty="0"/>
              <a:t>.</a:t>
            </a:r>
            <a:endParaRPr sz="2200" dirty="0"/>
          </a:p>
        </p:txBody>
      </p:sp>
      <p:sp>
        <p:nvSpPr>
          <p:cNvPr id="329" name="Marijuana Edibles"/>
          <p:cNvSpPr txBox="1">
            <a:spLocks noGrp="1"/>
          </p:cNvSpPr>
          <p:nvPr>
            <p:ph type="title"/>
          </p:nvPr>
        </p:nvSpPr>
        <p:spPr>
          <a:xfrm>
            <a:off x="0" y="0"/>
            <a:ext cx="9144000" cy="1371600"/>
          </a:xfrm>
          <a:prstGeom prst="rect">
            <a:avLst/>
          </a:prstGeom>
        </p:spPr>
        <p:txBody>
          <a:bodyPr>
            <a:normAutofit/>
          </a:bodyPr>
          <a:lstStyle>
            <a:lvl1pPr algn="ctr">
              <a:defRPr>
                <a:solidFill>
                  <a:srgbClr val="D4FB79"/>
                </a:solidFill>
              </a:defRPr>
            </a:lvl1pPr>
          </a:lstStyle>
          <a:p>
            <a:r>
              <a:rPr sz="3600" b="1" dirty="0">
                <a:solidFill>
                  <a:schemeClr val="accent3"/>
                </a:solidFill>
              </a:rPr>
              <a:t>Marijuana Edibles</a:t>
            </a:r>
          </a:p>
        </p:txBody>
      </p:sp>
      <p:pic>
        <p:nvPicPr>
          <p:cNvPr id="330" name="shutterstock_621062162.jpg" descr="shutterstock_621062162.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6279260" y="4556249"/>
            <a:ext cx="2604180" cy="1974245"/>
          </a:xfrm>
          <a:prstGeom prst="rect">
            <a:avLst/>
          </a:prstGeom>
          <a:ln w="76200" cap="sq">
            <a:solidFill>
              <a:srgbClr val="EAEAEA"/>
            </a:solidFill>
            <a:miter/>
          </a:ln>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A new analysis suggests that among adolescent marijuana users, smoking marijuana has become less prevalent, eclipsed by vaping and edibles. In addition, those who vaped THC or consumed edibles were more likely to use marijuana daily. The findings were ju"/>
          <p:cNvSpPr txBox="1">
            <a:spLocks noGrp="1"/>
          </p:cNvSpPr>
          <p:nvPr>
            <p:ph type="body" sz="half" idx="1"/>
          </p:nvPr>
        </p:nvSpPr>
        <p:spPr>
          <a:xfrm>
            <a:off x="457200" y="1371600"/>
            <a:ext cx="8229600" cy="2079523"/>
          </a:xfrm>
          <a:prstGeom prst="rect">
            <a:avLst/>
          </a:prstGeom>
        </p:spPr>
        <p:txBody>
          <a:bodyPr/>
          <a:lstStyle>
            <a:lvl1pPr marL="0" marR="64007" indent="0">
              <a:buClrTx/>
              <a:buSzTx/>
              <a:buNone/>
              <a:defRPr sz="2500"/>
            </a:lvl1pPr>
          </a:lstStyle>
          <a:p>
            <a:pPr>
              <a:spcBef>
                <a:spcPts val="0"/>
              </a:spcBef>
            </a:pPr>
            <a:r>
              <a:rPr sz="2200" dirty="0"/>
              <a:t>A new analysis suggests that among adolescent marijuana users, smoking marijuana has become less prevalent, eclipsed by vaping and edibles.</a:t>
            </a:r>
            <a:r>
              <a:rPr lang="en-US" sz="2200" dirty="0"/>
              <a:t>  </a:t>
            </a:r>
            <a:r>
              <a:rPr sz="2200" dirty="0"/>
              <a:t>In addition, those who vaped THC or consumed edibles were more likely to use marijuana daily. </a:t>
            </a:r>
            <a:r>
              <a:rPr lang="en-US" sz="2200" dirty="0"/>
              <a:t> </a:t>
            </a:r>
            <a:r>
              <a:rPr sz="2200" dirty="0"/>
              <a:t>The findings were just published as a Research Letter in </a:t>
            </a:r>
            <a:r>
              <a:rPr sz="2200" i="1" dirty="0"/>
              <a:t>JAMA Pediatrics</a:t>
            </a:r>
            <a:r>
              <a:rPr sz="2200" dirty="0"/>
              <a:t>.</a:t>
            </a:r>
          </a:p>
        </p:txBody>
      </p:sp>
      <p:sp>
        <p:nvSpPr>
          <p:cNvPr id="334" name="Youth and Marijuana Edibles"/>
          <p:cNvSpPr txBox="1">
            <a:spLocks noGrp="1"/>
          </p:cNvSpPr>
          <p:nvPr>
            <p:ph type="title"/>
          </p:nvPr>
        </p:nvSpPr>
        <p:spPr>
          <a:xfrm>
            <a:off x="0" y="0"/>
            <a:ext cx="9144000" cy="1371600"/>
          </a:xfrm>
          <a:prstGeom prst="rect">
            <a:avLst/>
          </a:prstGeom>
        </p:spPr>
        <p:txBody>
          <a:bodyPr>
            <a:normAutofit/>
          </a:bodyPr>
          <a:lstStyle>
            <a:lvl1pPr algn="ctr">
              <a:defRPr>
                <a:solidFill>
                  <a:srgbClr val="D4FB79"/>
                </a:solidFill>
              </a:defRPr>
            </a:lvl1pPr>
          </a:lstStyle>
          <a:p>
            <a:r>
              <a:rPr sz="3600" b="1" dirty="0">
                <a:solidFill>
                  <a:schemeClr val="accent3"/>
                </a:solidFill>
              </a:rPr>
              <a:t>Youth and Marijuana Edibles</a:t>
            </a:r>
          </a:p>
        </p:txBody>
      </p:sp>
      <p:sp>
        <p:nvSpPr>
          <p:cNvPr id="335" name="Source: https://www.drugabuse.gov/news-events/latest-science/marijuana-vaping-edible-use-increasing-among-high-school-seniors"/>
          <p:cNvSpPr txBox="1"/>
          <p:nvPr/>
        </p:nvSpPr>
        <p:spPr>
          <a:xfrm>
            <a:off x="940628" y="4433190"/>
            <a:ext cx="7746172"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R="64007" algn="r">
              <a:spcBef>
                <a:spcPts val="400"/>
              </a:spcBef>
              <a:defRPr sz="1600">
                <a:solidFill>
                  <a:srgbClr val="FFFFFF"/>
                </a:solidFill>
              </a:defRPr>
            </a:lvl1pPr>
          </a:lstStyle>
          <a:p>
            <a:pPr>
              <a:spcBef>
                <a:spcPts val="0"/>
              </a:spcBef>
            </a:pPr>
            <a:r>
              <a:rPr sz="1400" dirty="0">
                <a:solidFill>
                  <a:schemeClr val="accent3"/>
                </a:solidFill>
              </a:rPr>
              <a:t>Source: https://www.drugabuse.gov/news-events/latest-science/marijuana-vaping-edible-use-increasing-among-high-school-seniors</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YOUTH PRESCRIPTION DRUG USE"/>
          <p:cNvSpPr txBox="1">
            <a:spLocks noGrp="1"/>
          </p:cNvSpPr>
          <p:nvPr>
            <p:ph type="title"/>
          </p:nvPr>
        </p:nvSpPr>
        <p:spPr>
          <a:xfrm>
            <a:off x="0" y="0"/>
            <a:ext cx="9144000" cy="1371600"/>
          </a:xfrm>
          <a:prstGeom prst="rect">
            <a:avLst/>
          </a:prstGeom>
        </p:spPr>
        <p:txBody>
          <a:bodyPr>
            <a:normAutofit/>
          </a:bodyPr>
          <a:lstStyle>
            <a:lvl1pPr algn="ctr">
              <a:defRPr>
                <a:solidFill>
                  <a:srgbClr val="FFD479"/>
                </a:solidFill>
              </a:defRPr>
            </a:lvl1pPr>
          </a:lstStyle>
          <a:p>
            <a:r>
              <a:rPr sz="4000" b="1" dirty="0">
                <a:solidFill>
                  <a:schemeClr val="accent3"/>
                </a:solidFill>
              </a:rPr>
              <a:t>YOUTH PRESCRIPTION DRUG USE</a:t>
            </a:r>
          </a:p>
        </p:txBody>
      </p:sp>
      <p:pic>
        <p:nvPicPr>
          <p:cNvPr id="339" name="shutterstock_601355648.jpg" descr="shutterstock_601355648.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369313" y="1371600"/>
            <a:ext cx="6405374" cy="4307877"/>
          </a:xfrm>
          <a:prstGeom prst="rect">
            <a:avLst/>
          </a:prstGeom>
          <a:ln w="76200" cap="sq">
            <a:solidFill>
              <a:srgbClr val="EAEAEA"/>
            </a:solidFill>
            <a:miter/>
          </a:ln>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What Are Prescription Medications:…"/>
          <p:cNvSpPr txBox="1">
            <a:spLocks noGrp="1"/>
          </p:cNvSpPr>
          <p:nvPr>
            <p:ph type="body" sz="half" idx="1"/>
          </p:nvPr>
        </p:nvSpPr>
        <p:spPr>
          <a:xfrm>
            <a:off x="457200" y="1371600"/>
            <a:ext cx="8229600" cy="3931920"/>
          </a:xfrm>
          <a:prstGeom prst="rect">
            <a:avLst/>
          </a:prstGeom>
        </p:spPr>
        <p:txBody>
          <a:bodyPr/>
          <a:lstStyle/>
          <a:p>
            <a:pPr marL="0" indent="0">
              <a:spcBef>
                <a:spcPts val="0"/>
              </a:spcBef>
              <a:spcAft>
                <a:spcPts val="1200"/>
              </a:spcAft>
              <a:buClrTx/>
              <a:buSzTx/>
              <a:buNone/>
              <a:defRPr sz="2600" u="sng">
                <a:solidFill>
                  <a:srgbClr val="FFD479"/>
                </a:solidFill>
              </a:defRPr>
            </a:pPr>
            <a:r>
              <a:rPr sz="2200" dirty="0">
                <a:solidFill>
                  <a:schemeClr val="bg1"/>
                </a:solidFill>
              </a:rPr>
              <a:t>What Are Prescription Medications</a:t>
            </a:r>
            <a:r>
              <a:rPr lang="en-US" sz="2200" dirty="0">
                <a:solidFill>
                  <a:schemeClr val="bg1"/>
                </a:solidFill>
              </a:rPr>
              <a:t>?</a:t>
            </a:r>
            <a:endParaRPr sz="2200" dirty="0">
              <a:solidFill>
                <a:schemeClr val="bg1"/>
              </a:solidFill>
            </a:endParaRPr>
          </a:p>
          <a:p>
            <a:pPr marL="0" indent="0">
              <a:spcBef>
                <a:spcPts val="0"/>
              </a:spcBef>
              <a:spcAft>
                <a:spcPts val="600"/>
              </a:spcAft>
              <a:buClrTx/>
              <a:buSzTx/>
              <a:buNone/>
              <a:defRPr sz="2000"/>
            </a:pPr>
            <a:r>
              <a:rPr sz="2200" dirty="0">
                <a:solidFill>
                  <a:schemeClr val="bg1"/>
                </a:solidFill>
              </a:rPr>
              <a:t>When used as prescribed by a doctor, prescription medicines can be helpful in treating many illnesses</a:t>
            </a:r>
            <a:r>
              <a:rPr lang="en-US" sz="2200" dirty="0">
                <a:solidFill>
                  <a:schemeClr val="bg1"/>
                </a:solidFill>
              </a:rPr>
              <a:t>:</a:t>
            </a:r>
            <a:endParaRPr sz="2200" dirty="0">
              <a:solidFill>
                <a:schemeClr val="bg1"/>
              </a:solidFill>
            </a:endParaRPr>
          </a:p>
          <a:p>
            <a:pPr marL="457200" lvl="1" indent="-228600">
              <a:spcBef>
                <a:spcPts val="0"/>
              </a:spcBef>
              <a:spcAft>
                <a:spcPts val="600"/>
              </a:spcAft>
              <a:buClr>
                <a:schemeClr val="accent2"/>
              </a:buClr>
              <a:buFont typeface="Wingdings" panose="05000000000000000000" pitchFamily="2" charset="2"/>
              <a:buChar char="§"/>
              <a:defRPr sz="2000"/>
            </a:pPr>
            <a:r>
              <a:rPr sz="2200" dirty="0">
                <a:solidFill>
                  <a:schemeClr val="bg1"/>
                </a:solidFill>
              </a:rPr>
              <a:t>Stimulants are helpful in managing attention-deficit hyperactivity disorder (ADHD) and narcolepsy.</a:t>
            </a:r>
          </a:p>
          <a:p>
            <a:pPr marL="457200" lvl="1" indent="-228600">
              <a:spcBef>
                <a:spcPts val="0"/>
              </a:spcBef>
              <a:spcAft>
                <a:spcPts val="600"/>
              </a:spcAft>
              <a:buClr>
                <a:schemeClr val="accent2"/>
              </a:buClr>
              <a:buFont typeface="Wingdings" panose="05000000000000000000" pitchFamily="2" charset="2"/>
              <a:buChar char="§"/>
              <a:defRPr sz="2000"/>
            </a:pPr>
            <a:r>
              <a:rPr sz="2200" dirty="0">
                <a:solidFill>
                  <a:schemeClr val="bg1"/>
                </a:solidFill>
              </a:rPr>
              <a:t>Depressants treat anxiety, panic, and sleep disorders. </a:t>
            </a:r>
          </a:p>
          <a:p>
            <a:pPr marL="457200" lvl="1" indent="-228600">
              <a:spcBef>
                <a:spcPts val="0"/>
              </a:spcBef>
              <a:spcAft>
                <a:spcPts val="1200"/>
              </a:spcAft>
              <a:buClr>
                <a:schemeClr val="accent2"/>
              </a:buClr>
              <a:buFont typeface="Wingdings" panose="05000000000000000000" pitchFamily="2" charset="2"/>
              <a:buChar char="§"/>
              <a:defRPr sz="2000"/>
            </a:pPr>
            <a:r>
              <a:rPr sz="2200" dirty="0">
                <a:solidFill>
                  <a:schemeClr val="bg1"/>
                </a:solidFill>
              </a:rPr>
              <a:t>Opioids are prescribed to treat pain, coughing, and diarrhea.</a:t>
            </a:r>
            <a:endParaRPr lang="en-US" sz="2200" dirty="0">
              <a:solidFill>
                <a:schemeClr val="bg1"/>
              </a:solidFill>
            </a:endParaRPr>
          </a:p>
          <a:p>
            <a:pPr marL="0" lvl="1" indent="0">
              <a:spcBef>
                <a:spcPts val="0"/>
              </a:spcBef>
              <a:buClr>
                <a:schemeClr val="accent2"/>
              </a:buClr>
              <a:buNone/>
              <a:defRPr sz="2000"/>
            </a:pPr>
            <a:r>
              <a:rPr sz="2200" dirty="0">
                <a:solidFill>
                  <a:schemeClr val="bg1"/>
                </a:solidFill>
              </a:rPr>
              <a:t>But when these medicines are misused, they can have serious consequences. </a:t>
            </a:r>
          </a:p>
        </p:txBody>
      </p:sp>
      <p:sp>
        <p:nvSpPr>
          <p:cNvPr id="343" name="PRESCRIPTION MEDICATIONS"/>
          <p:cNvSpPr txBox="1">
            <a:spLocks noGrp="1"/>
          </p:cNvSpPr>
          <p:nvPr>
            <p:ph type="title"/>
          </p:nvPr>
        </p:nvSpPr>
        <p:spPr>
          <a:xfrm>
            <a:off x="0" y="0"/>
            <a:ext cx="9144000" cy="1371600"/>
          </a:xfrm>
          <a:prstGeom prst="rect">
            <a:avLst/>
          </a:prstGeom>
        </p:spPr>
        <p:txBody>
          <a:bodyPr>
            <a:normAutofit/>
          </a:bodyPr>
          <a:lstStyle>
            <a:lvl1pPr algn="ctr" defTabSz="841247">
              <a:defRPr sz="3772">
                <a:solidFill>
                  <a:srgbClr val="FFD479"/>
                </a:solidFill>
                <a:effectLst>
                  <a:outerShdw blurRad="35052" dist="23368" dir="5400000" rotWithShape="0">
                    <a:srgbClr val="000000">
                      <a:alpha val="25000"/>
                    </a:srgbClr>
                  </a:outerShdw>
                </a:effectLst>
              </a:defRPr>
            </a:lvl1pPr>
          </a:lstStyle>
          <a:p>
            <a:r>
              <a:rPr lang="en-US" sz="3600" b="1" dirty="0">
                <a:solidFill>
                  <a:schemeClr val="accent3"/>
                </a:solidFill>
              </a:rPr>
              <a:t>Prescription Medications</a:t>
            </a:r>
            <a:endParaRPr sz="3600" b="1" dirty="0">
              <a:solidFill>
                <a:schemeClr val="accent3"/>
              </a:solidFill>
            </a:endParaRPr>
          </a:p>
        </p:txBody>
      </p:sp>
      <p:sp>
        <p:nvSpPr>
          <p:cNvPr id="344" name="Source:  drugabuse.gov"/>
          <p:cNvSpPr txBox="1"/>
          <p:nvPr/>
        </p:nvSpPr>
        <p:spPr>
          <a:xfrm>
            <a:off x="6396752" y="5716057"/>
            <a:ext cx="2140969"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sz="1400" dirty="0">
                <a:solidFill>
                  <a:schemeClr val="accent3"/>
                </a:solidFill>
              </a:rPr>
              <a:t>Source:  drugabuse.gov</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21 years of age is the minimum legal drinking age in all 50 states.…"/>
          <p:cNvSpPr txBox="1">
            <a:spLocks noGrp="1"/>
          </p:cNvSpPr>
          <p:nvPr>
            <p:ph type="body" sz="half" idx="1"/>
          </p:nvPr>
        </p:nvSpPr>
        <p:spPr>
          <a:xfrm>
            <a:off x="411480" y="1093347"/>
            <a:ext cx="8229600" cy="4754880"/>
          </a:xfrm>
          <a:prstGeom prst="rect">
            <a:avLst/>
          </a:prstGeom>
        </p:spPr>
        <p:txBody>
          <a:bodyPr/>
          <a:lstStyle/>
          <a:p>
            <a:pPr marL="685800" indent="-228600">
              <a:spcBef>
                <a:spcPts val="0"/>
              </a:spcBef>
              <a:spcAft>
                <a:spcPts val="1200"/>
              </a:spcAft>
              <a:buClr>
                <a:schemeClr val="accent2"/>
              </a:buClr>
              <a:buSzPct val="100000"/>
              <a:buFont typeface="Wingdings" panose="05000000000000000000" pitchFamily="2" charset="2"/>
              <a:buChar char="§"/>
            </a:pPr>
            <a:r>
              <a:rPr sz="2200" dirty="0"/>
              <a:t>21 years of age is the minimum legal drinking age in all 50 states.</a:t>
            </a:r>
            <a:endParaRPr lang="en-US" sz="2200" dirty="0"/>
          </a:p>
          <a:p>
            <a:pPr marL="685800" indent="-228600">
              <a:spcBef>
                <a:spcPts val="0"/>
              </a:spcBef>
              <a:spcAft>
                <a:spcPts val="1200"/>
              </a:spcAft>
              <a:buClr>
                <a:schemeClr val="accent2"/>
              </a:buClr>
              <a:buSzPct val="100000"/>
              <a:buFont typeface="Wingdings" panose="05000000000000000000" pitchFamily="2" charset="2"/>
              <a:buChar char="§"/>
            </a:pPr>
            <a:r>
              <a:rPr sz="2200" dirty="0"/>
              <a:t>Binge drinking is the most common, costly, and deadly pattern of </a:t>
            </a:r>
            <a:r>
              <a:rPr sz="2200" dirty="0">
                <a:solidFill>
                  <a:schemeClr val="bg1"/>
                </a:solidFill>
              </a:rPr>
              <a:t>excessive alcohol use</a:t>
            </a:r>
            <a:r>
              <a:rPr sz="2200" dirty="0"/>
              <a:t> in the United States.</a:t>
            </a:r>
            <a:r>
              <a:rPr lang="en-US" sz="2200" dirty="0"/>
              <a:t>  </a:t>
            </a:r>
            <a:r>
              <a:rPr sz="2200" dirty="0"/>
              <a:t>Binge drinking is defined as a pattern of drinking that brings a person’s blood alcohol concentration (BAC) to 0.08 g/dl or above. This typically happens when men consume 5 or more drinks or women consume 4 or more drinks in about 2 hours. </a:t>
            </a:r>
            <a:r>
              <a:rPr lang="en-US" sz="2200" dirty="0"/>
              <a:t> </a:t>
            </a:r>
            <a:r>
              <a:rPr sz="2200" dirty="0"/>
              <a:t>Most people who binge drink are not </a:t>
            </a:r>
            <a:r>
              <a:rPr sz="2200" dirty="0">
                <a:solidFill>
                  <a:schemeClr val="bg1"/>
                </a:solidFill>
              </a:rPr>
              <a:t>alcohol dependent</a:t>
            </a:r>
            <a:r>
              <a:rPr sz="2200" dirty="0"/>
              <a:t>.</a:t>
            </a:r>
          </a:p>
          <a:p>
            <a:pPr marL="685800" indent="-228600">
              <a:spcBef>
                <a:spcPts val="0"/>
              </a:spcBef>
              <a:spcAft>
                <a:spcPts val="1200"/>
              </a:spcAft>
              <a:buClr>
                <a:schemeClr val="accent2"/>
              </a:buClr>
              <a:buSzPct val="100000"/>
              <a:buFont typeface="Wingdings" panose="05000000000000000000" pitchFamily="2" charset="2"/>
              <a:buChar char="§"/>
            </a:pPr>
            <a:r>
              <a:rPr sz="2200" dirty="0"/>
              <a:t>Most people younger than 21 who drink alcohol report binge drinking, often consuming large amounts.</a:t>
            </a:r>
            <a:endParaRPr lang="en-US" sz="2200" dirty="0"/>
          </a:p>
        </p:txBody>
      </p:sp>
      <p:sp>
        <p:nvSpPr>
          <p:cNvPr id="142" name="Alcohol FACTS AND TIPS"/>
          <p:cNvSpPr txBox="1">
            <a:spLocks noGrp="1"/>
          </p:cNvSpPr>
          <p:nvPr>
            <p:ph type="title"/>
          </p:nvPr>
        </p:nvSpPr>
        <p:spPr>
          <a:xfrm>
            <a:off x="0" y="0"/>
            <a:ext cx="9144000" cy="1097280"/>
          </a:xfrm>
          <a:prstGeom prst="rect">
            <a:avLst/>
          </a:prstGeom>
        </p:spPr>
        <p:txBody>
          <a:bodyPr>
            <a:normAutofit/>
          </a:bodyPr>
          <a:lstStyle>
            <a:lvl1pPr algn="ctr" defTabSz="731520">
              <a:defRPr sz="3280">
                <a:solidFill>
                  <a:srgbClr val="FFD479"/>
                </a:solidFill>
                <a:effectLst>
                  <a:outerShdw blurRad="30480" dist="20320" dir="5400000" rotWithShape="0">
                    <a:srgbClr val="000000">
                      <a:alpha val="25000"/>
                    </a:srgbClr>
                  </a:outerShdw>
                </a:effectLst>
              </a:defRPr>
            </a:lvl1pPr>
          </a:lstStyle>
          <a:p>
            <a:r>
              <a:rPr sz="3600" b="1" dirty="0">
                <a:solidFill>
                  <a:schemeClr val="accent3"/>
                </a:solidFill>
              </a:rPr>
              <a:t>Alcohol </a:t>
            </a:r>
            <a:r>
              <a:rPr lang="en-US" sz="3600" b="1" dirty="0">
                <a:solidFill>
                  <a:schemeClr val="accent3"/>
                </a:solidFill>
              </a:rPr>
              <a:t>Facts and Tips</a:t>
            </a:r>
            <a:endParaRPr sz="3600" b="1" dirty="0">
              <a:solidFill>
                <a:schemeClr val="accent3"/>
              </a:solidFill>
            </a:endParaRPr>
          </a:p>
        </p:txBody>
      </p:sp>
      <p:sp>
        <p:nvSpPr>
          <p:cNvPr id="143" name="Source: cdc.gov"/>
          <p:cNvSpPr txBox="1"/>
          <p:nvPr/>
        </p:nvSpPr>
        <p:spPr>
          <a:xfrm>
            <a:off x="7186197" y="6136712"/>
            <a:ext cx="1454883"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sz="1400" dirty="0">
                <a:solidFill>
                  <a:schemeClr val="accent3"/>
                </a:solidFill>
              </a:rPr>
              <a:t>Source: cdc.gov</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A common misperception is that prescription drugs are safer or less harmful to one’s body than other kinds of drugs. However, there is a range of short- and long-term health consequences for each type of prescription drug used inappropriately:"/>
          <p:cNvSpPr txBox="1">
            <a:spLocks noGrp="1"/>
          </p:cNvSpPr>
          <p:nvPr>
            <p:ph type="body" sz="half" idx="1"/>
          </p:nvPr>
        </p:nvSpPr>
        <p:spPr>
          <a:xfrm>
            <a:off x="457200" y="1371601"/>
            <a:ext cx="8229600" cy="1764890"/>
          </a:xfrm>
          <a:prstGeom prst="rect">
            <a:avLst/>
          </a:prstGeom>
        </p:spPr>
        <p:txBody>
          <a:bodyPr/>
          <a:lstStyle>
            <a:lvl1pPr marL="0" indent="0">
              <a:buClrTx/>
              <a:buSzTx/>
              <a:buNone/>
              <a:defRPr sz="2200"/>
            </a:lvl1pPr>
          </a:lstStyle>
          <a:p>
            <a:pPr>
              <a:spcBef>
                <a:spcPts val="0"/>
              </a:spcBef>
            </a:pPr>
            <a:r>
              <a:rPr dirty="0"/>
              <a:t>A common misperception is that prescription drugs are safer or less harmful to one</a:t>
            </a:r>
            <a:r>
              <a:rPr lang="en-US" dirty="0"/>
              <a:t>'</a:t>
            </a:r>
            <a:r>
              <a:rPr dirty="0"/>
              <a:t>s body than other kinds of drugs. </a:t>
            </a:r>
            <a:r>
              <a:rPr lang="en-US" dirty="0"/>
              <a:t> </a:t>
            </a:r>
            <a:r>
              <a:rPr dirty="0"/>
              <a:t>However, there is a range of short- and long-term health consequences for each type of prescription drug used inappropriately</a:t>
            </a:r>
            <a:r>
              <a:rPr lang="en-US" dirty="0"/>
              <a:t>.</a:t>
            </a:r>
            <a:endParaRPr dirty="0"/>
          </a:p>
        </p:txBody>
      </p:sp>
      <p:sp>
        <p:nvSpPr>
          <p:cNvPr id="348" name="Drug Misuse &amp; Abuse Impacting Teens"/>
          <p:cNvSpPr txBox="1">
            <a:spLocks noGrp="1"/>
          </p:cNvSpPr>
          <p:nvPr>
            <p:ph type="title"/>
          </p:nvPr>
        </p:nvSpPr>
        <p:spPr>
          <a:xfrm>
            <a:off x="0" y="0"/>
            <a:ext cx="9144000" cy="1371600"/>
          </a:xfrm>
          <a:prstGeom prst="rect">
            <a:avLst/>
          </a:prstGeom>
        </p:spPr>
        <p:txBody>
          <a:bodyPr>
            <a:normAutofit/>
          </a:bodyPr>
          <a:lstStyle>
            <a:lvl1pPr algn="ctr" defTabSz="795527">
              <a:defRPr sz="3567">
                <a:solidFill>
                  <a:srgbClr val="FFD479"/>
                </a:solidFill>
                <a:effectLst>
                  <a:outerShdw blurRad="33147" dist="22098" dir="5400000" rotWithShape="0">
                    <a:srgbClr val="000000">
                      <a:alpha val="25000"/>
                    </a:srgbClr>
                  </a:outerShdw>
                </a:effectLst>
              </a:defRPr>
            </a:lvl1pPr>
          </a:lstStyle>
          <a:p>
            <a:r>
              <a:rPr sz="3600" b="1" dirty="0">
                <a:solidFill>
                  <a:schemeClr val="accent3"/>
                </a:solidFill>
              </a:rPr>
              <a:t>Drug Misuse &amp; Abuse Impacting Teens</a:t>
            </a:r>
          </a:p>
        </p:txBody>
      </p:sp>
      <p:pic>
        <p:nvPicPr>
          <p:cNvPr id="349" name="shutterstock_64128682.jpg" descr="shutterstock_64128682.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5915335" y="3038167"/>
            <a:ext cx="2771465" cy="3427955"/>
          </a:xfrm>
          <a:prstGeom prst="rect">
            <a:avLst/>
          </a:prstGeom>
          <a:ln w="76200" cap="sq">
            <a:solidFill>
              <a:srgbClr val="EAEAEA"/>
            </a:solidFill>
            <a:miter/>
          </a:ln>
        </p:spPr>
      </p:pic>
      <p:sp>
        <p:nvSpPr>
          <p:cNvPr id="350" name="Source: samhsa.gov"/>
          <p:cNvSpPr txBox="1"/>
          <p:nvPr/>
        </p:nvSpPr>
        <p:spPr>
          <a:xfrm>
            <a:off x="3600100" y="3694992"/>
            <a:ext cx="1821972"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sz="1400" dirty="0">
                <a:solidFill>
                  <a:schemeClr val="accent3"/>
                </a:solidFill>
              </a:rPr>
              <a:t>Source: samhsa.gov</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A common misperception is that prescription drugs are safer or less harmful to one’s body than other kinds of drugs. However, there is a range of short- and long-term health consequences for each type of prescription drug used inappropriately:"/>
          <p:cNvSpPr txBox="1">
            <a:spLocks noGrp="1"/>
          </p:cNvSpPr>
          <p:nvPr>
            <p:ph type="body" sz="half" idx="1"/>
          </p:nvPr>
        </p:nvSpPr>
        <p:spPr>
          <a:xfrm>
            <a:off x="457200" y="1371600"/>
            <a:ext cx="8229600" cy="4421107"/>
          </a:xfrm>
          <a:prstGeom prst="rect">
            <a:avLst/>
          </a:prstGeom>
        </p:spPr>
        <p:txBody>
          <a:bodyPr/>
          <a:lstStyle>
            <a:lvl1pPr marL="0" indent="0">
              <a:buClrTx/>
              <a:buSzTx/>
              <a:buNone/>
              <a:defRPr sz="2200"/>
            </a:lvl1pPr>
          </a:lstStyle>
          <a:p>
            <a:pPr marL="0" lvl="1" indent="0">
              <a:spcBef>
                <a:spcPts val="0"/>
              </a:spcBef>
              <a:spcAft>
                <a:spcPts val="1200"/>
              </a:spcAft>
              <a:buClr>
                <a:schemeClr val="accent2"/>
              </a:buClr>
              <a:buNone/>
              <a:defRPr sz="2100"/>
            </a:pPr>
            <a:r>
              <a:rPr lang="en-US" sz="2200" i="1" dirty="0">
                <a:solidFill>
                  <a:schemeClr val="bg1"/>
                </a:solidFill>
              </a:rPr>
              <a:t>(continued)</a:t>
            </a:r>
          </a:p>
          <a:p>
            <a:pPr marL="457200" lvl="1" indent="-228600">
              <a:spcBef>
                <a:spcPts val="0"/>
              </a:spcBef>
              <a:spcAft>
                <a:spcPts val="600"/>
              </a:spcAft>
              <a:buClr>
                <a:schemeClr val="accent2"/>
              </a:buClr>
              <a:buFont typeface="Wingdings" panose="05000000000000000000" pitchFamily="2" charset="2"/>
              <a:buChar char="§"/>
              <a:defRPr sz="2100"/>
            </a:pPr>
            <a:r>
              <a:rPr lang="en-US" sz="2200" u="sng" dirty="0"/>
              <a:t>Stimulants</a:t>
            </a:r>
            <a:r>
              <a:rPr lang="en-US" sz="2200" dirty="0"/>
              <a:t> have side effects in common with cocaine that may include paranoia, dangerously high body temperatures, and an irregular heartbeat, especially if stimulants are taken in large doses or in ways other than swallowing a pill.</a:t>
            </a:r>
          </a:p>
          <a:p>
            <a:pPr marL="457200" lvl="1" indent="-228600">
              <a:spcBef>
                <a:spcPts val="0"/>
              </a:spcBef>
              <a:spcAft>
                <a:spcPts val="600"/>
              </a:spcAft>
              <a:buClr>
                <a:schemeClr val="accent2"/>
              </a:buClr>
              <a:buFont typeface="Wingdings" panose="05000000000000000000" pitchFamily="2" charset="2"/>
              <a:buChar char="§"/>
              <a:defRPr sz="2100"/>
            </a:pPr>
            <a:r>
              <a:rPr lang="en-US" sz="2200" u="sng" dirty="0"/>
              <a:t>Opioids</a:t>
            </a:r>
            <a:r>
              <a:rPr lang="en-US" sz="2200" dirty="0"/>
              <a:t>, which act on the same parts of the brain as heroin, can cause drowsiness, nausea, constipation, and, depending on the amount taken, slowed breathing.</a:t>
            </a:r>
          </a:p>
          <a:p>
            <a:pPr marL="457200" lvl="1" indent="-228600">
              <a:spcBef>
                <a:spcPts val="0"/>
              </a:spcBef>
              <a:spcAft>
                <a:spcPts val="600"/>
              </a:spcAft>
              <a:buClr>
                <a:schemeClr val="accent2"/>
              </a:buClr>
              <a:buFont typeface="Wingdings" panose="05000000000000000000" pitchFamily="2" charset="2"/>
              <a:buChar char="§"/>
              <a:defRPr sz="2100"/>
            </a:pPr>
            <a:r>
              <a:rPr lang="en-US" sz="2200" u="sng" dirty="0"/>
              <a:t>Depressants</a:t>
            </a:r>
            <a:r>
              <a:rPr lang="en-US" sz="2200" dirty="0"/>
              <a:t> can cause slurred speech, shallow breathing, fatigue, disorientation, lack of coordination, and seizures upon withdrawal from chronic use.</a:t>
            </a:r>
          </a:p>
        </p:txBody>
      </p:sp>
      <p:sp>
        <p:nvSpPr>
          <p:cNvPr id="348" name="Drug Misuse &amp; Abuse Impacting Teens"/>
          <p:cNvSpPr txBox="1">
            <a:spLocks noGrp="1"/>
          </p:cNvSpPr>
          <p:nvPr>
            <p:ph type="title"/>
          </p:nvPr>
        </p:nvSpPr>
        <p:spPr>
          <a:xfrm>
            <a:off x="0" y="0"/>
            <a:ext cx="9144000" cy="1371600"/>
          </a:xfrm>
          <a:prstGeom prst="rect">
            <a:avLst/>
          </a:prstGeom>
        </p:spPr>
        <p:txBody>
          <a:bodyPr>
            <a:normAutofit/>
          </a:bodyPr>
          <a:lstStyle>
            <a:lvl1pPr algn="ctr" defTabSz="795527">
              <a:defRPr sz="3567">
                <a:solidFill>
                  <a:srgbClr val="FFD479"/>
                </a:solidFill>
                <a:effectLst>
                  <a:outerShdw blurRad="33147" dist="22098" dir="5400000" rotWithShape="0">
                    <a:srgbClr val="000000">
                      <a:alpha val="25000"/>
                    </a:srgbClr>
                  </a:outerShdw>
                </a:effectLst>
              </a:defRPr>
            </a:lvl1pPr>
          </a:lstStyle>
          <a:p>
            <a:r>
              <a:rPr sz="3600" b="1" dirty="0">
                <a:solidFill>
                  <a:schemeClr val="accent3"/>
                </a:solidFill>
              </a:rPr>
              <a:t>Drug Misuse &amp; Abuse Impacting Teens</a:t>
            </a:r>
          </a:p>
        </p:txBody>
      </p:sp>
      <p:sp>
        <p:nvSpPr>
          <p:cNvPr id="350" name="Source: samhsa.gov"/>
          <p:cNvSpPr txBox="1"/>
          <p:nvPr/>
        </p:nvSpPr>
        <p:spPr>
          <a:xfrm>
            <a:off x="6638267" y="6038514"/>
            <a:ext cx="1821972"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sz="1400" dirty="0">
                <a:solidFill>
                  <a:schemeClr val="accent3"/>
                </a:solidFill>
              </a:rPr>
              <a:t>Source: samhsa.gov</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extLst>
      <p:ext uri="{BB962C8B-B14F-4D97-AF65-F5344CB8AC3E}">
        <p14:creationId xmlns:p14="http://schemas.microsoft.com/office/powerpoint/2010/main" val="420248925"/>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OPIOID ABUSE"/>
          <p:cNvSpPr txBox="1">
            <a:spLocks noGrp="1"/>
          </p:cNvSpPr>
          <p:nvPr>
            <p:ph type="title"/>
          </p:nvPr>
        </p:nvSpPr>
        <p:spPr>
          <a:xfrm>
            <a:off x="0" y="0"/>
            <a:ext cx="9144000" cy="1371600"/>
          </a:xfrm>
          <a:prstGeom prst="rect">
            <a:avLst/>
          </a:prstGeom>
        </p:spPr>
        <p:txBody>
          <a:bodyPr>
            <a:normAutofit/>
          </a:bodyPr>
          <a:lstStyle>
            <a:lvl1pPr algn="ctr">
              <a:defRPr>
                <a:solidFill>
                  <a:srgbClr val="FFD479"/>
                </a:solidFill>
              </a:defRPr>
            </a:lvl1pPr>
          </a:lstStyle>
          <a:p>
            <a:r>
              <a:rPr lang="en-US" sz="3600" b="1" dirty="0">
                <a:solidFill>
                  <a:schemeClr val="accent3"/>
                </a:solidFill>
              </a:rPr>
              <a:t>Opioid Abuse</a:t>
            </a:r>
            <a:endParaRPr sz="3600" b="1" dirty="0">
              <a:solidFill>
                <a:schemeClr val="accent3"/>
              </a:solidFill>
            </a:endParaRPr>
          </a:p>
        </p:txBody>
      </p:sp>
      <p:pic>
        <p:nvPicPr>
          <p:cNvPr id="359" name="shutterstock_1138870511.jpg" descr="shutterstock_1138870511.jpg"/>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75951" y="1563858"/>
            <a:ext cx="6792098" cy="3671290"/>
          </a:xfrm>
          <a:prstGeom prst="rect">
            <a:avLst/>
          </a:prstGeom>
          <a:ln w="76200" cap="sq">
            <a:solidFill>
              <a:srgbClr val="EAEAEA"/>
            </a:solidFill>
            <a:miter/>
          </a:ln>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What Are Opioids ?"/>
          <p:cNvSpPr txBox="1">
            <a:spLocks noGrp="1"/>
          </p:cNvSpPr>
          <p:nvPr>
            <p:ph type="title"/>
          </p:nvPr>
        </p:nvSpPr>
        <p:spPr>
          <a:xfrm>
            <a:off x="0" y="0"/>
            <a:ext cx="9144000" cy="1371600"/>
          </a:xfrm>
          <a:prstGeom prst="rect">
            <a:avLst/>
          </a:prstGeom>
        </p:spPr>
        <p:txBody>
          <a:bodyPr>
            <a:normAutofit/>
          </a:bodyPr>
          <a:lstStyle>
            <a:lvl1pPr algn="ctr">
              <a:defRPr>
                <a:solidFill>
                  <a:srgbClr val="FFD479"/>
                </a:solidFill>
              </a:defRPr>
            </a:lvl1pPr>
          </a:lstStyle>
          <a:p>
            <a:r>
              <a:rPr sz="3600" b="1" dirty="0">
                <a:solidFill>
                  <a:schemeClr val="accent3"/>
                </a:solidFill>
              </a:rPr>
              <a:t>What Are Opioids ?</a:t>
            </a:r>
          </a:p>
        </p:txBody>
      </p:sp>
      <p:sp>
        <p:nvSpPr>
          <p:cNvPr id="364" name="Opioids are a class of drugs that include the illegal drug heroin, synthetic opioids such as fentanyl, and pain relievers available legally by prescription, such as oxycodone (OxyContin®), hydrocodone (Vicodin®), codeine, morphine, and many others.…"/>
          <p:cNvSpPr txBox="1"/>
          <p:nvPr/>
        </p:nvSpPr>
        <p:spPr>
          <a:xfrm>
            <a:off x="457200" y="1371600"/>
            <a:ext cx="8229600" cy="35855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7472" indent="-347472">
              <a:spcAft>
                <a:spcPts val="2400"/>
              </a:spcAft>
              <a:buClr>
                <a:schemeClr val="accent2"/>
              </a:buClr>
              <a:buSzPct val="100000"/>
              <a:buFont typeface="Wingdings" panose="05000000000000000000" pitchFamily="2" charset="2"/>
              <a:buChar char="§"/>
              <a:defRPr sz="2300">
                <a:solidFill>
                  <a:srgbClr val="FFFFFF"/>
                </a:solidFill>
                <a:effectLst>
                  <a:outerShdw blurRad="38100" dist="25400" dir="5400000" rotWithShape="0">
                    <a:srgbClr val="000000">
                      <a:alpha val="25000"/>
                    </a:srgbClr>
                  </a:outerShdw>
                </a:effectLst>
              </a:defRPr>
            </a:pPr>
            <a:r>
              <a:rPr dirty="0"/>
              <a:t>Opioids are a class of drugs that include the illegal drug heroin, synthetic opioids such as fentanyl, and pain relievers available legally by prescription, such as oxycodone (OxyContin®), hydrocodone (Vicodin®), codeine, morphine, and many others.</a:t>
            </a:r>
          </a:p>
          <a:p>
            <a:pPr marL="347472" indent="-347472">
              <a:spcAft>
                <a:spcPts val="1200"/>
              </a:spcAft>
              <a:buClr>
                <a:schemeClr val="accent2"/>
              </a:buClr>
              <a:buSzPct val="100000"/>
              <a:buFont typeface="Wingdings" panose="05000000000000000000" pitchFamily="2" charset="2"/>
              <a:buChar char="§"/>
              <a:defRPr sz="2300">
                <a:solidFill>
                  <a:srgbClr val="FFFFFF"/>
                </a:solidFill>
                <a:effectLst>
                  <a:outerShdw blurRad="38100" dist="25400" dir="5400000" rotWithShape="0">
                    <a:srgbClr val="000000">
                      <a:alpha val="25000"/>
                    </a:srgbClr>
                  </a:outerShdw>
                </a:effectLst>
              </a:defRPr>
            </a:pPr>
            <a:r>
              <a:rPr dirty="0"/>
              <a:t>When used correctly under a healthcare provider's direction, prescription pain medicines are helpful.</a:t>
            </a:r>
            <a:r>
              <a:rPr lang="en-US" dirty="0"/>
              <a:t>  </a:t>
            </a:r>
            <a:r>
              <a:rPr dirty="0"/>
              <a:t>However, misusing prescription opioids risks dependence and addiction.</a:t>
            </a:r>
          </a:p>
        </p:txBody>
      </p:sp>
      <p:sp>
        <p:nvSpPr>
          <p:cNvPr id="365" name="HHS.GOV/OPIOIDS"/>
          <p:cNvSpPr txBox="1"/>
          <p:nvPr/>
        </p:nvSpPr>
        <p:spPr>
          <a:xfrm>
            <a:off x="6321411" y="5631126"/>
            <a:ext cx="2209898"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lang="en-US" sz="1400" dirty="0">
                <a:solidFill>
                  <a:schemeClr val="accent3"/>
                </a:solidFill>
              </a:rPr>
              <a:t>Source: hhs.gov/opioids</a:t>
            </a:r>
            <a:endParaRPr sz="1400" dirty="0">
              <a:solidFill>
                <a:schemeClr val="accent3"/>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Opioids can cause side effects such as drowsiness, mental fog, nausea, and constipation. They may also cause slowed breathing, which can lead to overdose deaths. If someone has signs of an overdose, call 911:…"/>
          <p:cNvSpPr txBox="1">
            <a:spLocks noGrp="1"/>
          </p:cNvSpPr>
          <p:nvPr>
            <p:ph type="body" sz="half" idx="1"/>
          </p:nvPr>
        </p:nvSpPr>
        <p:spPr>
          <a:xfrm>
            <a:off x="457200" y="1371600"/>
            <a:ext cx="8229600" cy="3977148"/>
          </a:xfrm>
          <a:prstGeom prst="rect">
            <a:avLst/>
          </a:prstGeom>
        </p:spPr>
        <p:txBody>
          <a:bodyPr/>
          <a:lstStyle/>
          <a:p>
            <a:pPr marL="0" indent="0">
              <a:spcBef>
                <a:spcPts val="0"/>
              </a:spcBef>
              <a:spcAft>
                <a:spcPts val="1200"/>
              </a:spcAft>
              <a:buClrTx/>
              <a:buSzTx/>
              <a:buNone/>
              <a:defRPr sz="2300">
                <a:effectLst>
                  <a:outerShdw blurRad="38100" dist="25400" dir="5400000" rotWithShape="0">
                    <a:srgbClr val="000000">
                      <a:alpha val="25000"/>
                    </a:srgbClr>
                  </a:outerShdw>
                </a:effectLst>
              </a:defRPr>
            </a:pPr>
            <a:r>
              <a:rPr sz="2000" dirty="0"/>
              <a:t>Opioids can cause side effects such as drowsiness, mental fog, nausea, and constipation. </a:t>
            </a:r>
            <a:r>
              <a:rPr lang="en-US" sz="2000" dirty="0"/>
              <a:t> </a:t>
            </a:r>
            <a:r>
              <a:rPr sz="2000" dirty="0"/>
              <a:t>They may also cause slowed breathing, which can lead to overdose deaths. </a:t>
            </a:r>
            <a:r>
              <a:rPr lang="en-US" sz="2000" dirty="0"/>
              <a:t> </a:t>
            </a:r>
            <a:r>
              <a:rPr sz="2000" dirty="0"/>
              <a:t>If someone has signs of an </a:t>
            </a:r>
            <a:r>
              <a:rPr sz="2000" dirty="0">
                <a:hlinkClick r:id="rId2"/>
              </a:rPr>
              <a:t>overdose</a:t>
            </a:r>
            <a:r>
              <a:rPr sz="2000" dirty="0"/>
              <a:t>, call 911:</a:t>
            </a:r>
          </a:p>
          <a:p>
            <a:pPr marL="457200" indent="-228600">
              <a:spcBef>
                <a:spcPts val="0"/>
              </a:spcBef>
              <a:spcAft>
                <a:spcPts val="600"/>
              </a:spcAft>
              <a:buClr>
                <a:schemeClr val="accent2"/>
              </a:buClr>
              <a:buSzPct val="100000"/>
              <a:buFont typeface="Wingdings" panose="05000000000000000000" pitchFamily="2" charset="2"/>
              <a:buChar char="§"/>
              <a:defRPr sz="2000">
                <a:effectLst>
                  <a:outerShdw blurRad="38100" dist="25400" dir="5400000" rotWithShape="0">
                    <a:srgbClr val="000000">
                      <a:alpha val="25000"/>
                    </a:srgbClr>
                  </a:outerShdw>
                </a:effectLst>
              </a:defRPr>
            </a:pPr>
            <a:r>
              <a:rPr sz="2000" dirty="0"/>
              <a:t>The person's face is extremely pale and/or feels clammy to the touch</a:t>
            </a:r>
            <a:r>
              <a:rPr lang="en-US" sz="2000" dirty="0"/>
              <a:t>.</a:t>
            </a:r>
            <a:endParaRPr sz="2000" dirty="0"/>
          </a:p>
          <a:p>
            <a:pPr marL="457200" indent="-228600">
              <a:spcBef>
                <a:spcPts val="0"/>
              </a:spcBef>
              <a:spcAft>
                <a:spcPts val="600"/>
              </a:spcAft>
              <a:buClr>
                <a:schemeClr val="accent2"/>
              </a:buClr>
              <a:buSzPct val="100000"/>
              <a:buFont typeface="Wingdings" panose="05000000000000000000" pitchFamily="2" charset="2"/>
              <a:buChar char="§"/>
              <a:defRPr sz="2000">
                <a:effectLst>
                  <a:outerShdw blurRad="38100" dist="25400" dir="5400000" rotWithShape="0">
                    <a:srgbClr val="000000">
                      <a:alpha val="25000"/>
                    </a:srgbClr>
                  </a:outerShdw>
                </a:effectLst>
              </a:defRPr>
            </a:pPr>
            <a:r>
              <a:rPr sz="2000" dirty="0"/>
              <a:t>Their body goes limp</a:t>
            </a:r>
            <a:r>
              <a:rPr lang="en-US" sz="2000" dirty="0"/>
              <a:t>.</a:t>
            </a:r>
            <a:endParaRPr sz="2000" dirty="0"/>
          </a:p>
          <a:p>
            <a:pPr marL="457200" indent="-228600">
              <a:spcBef>
                <a:spcPts val="0"/>
              </a:spcBef>
              <a:spcAft>
                <a:spcPts val="600"/>
              </a:spcAft>
              <a:buClr>
                <a:schemeClr val="accent2"/>
              </a:buClr>
              <a:buSzPct val="100000"/>
              <a:buFont typeface="Wingdings" panose="05000000000000000000" pitchFamily="2" charset="2"/>
              <a:buChar char="§"/>
              <a:defRPr sz="2000">
                <a:effectLst>
                  <a:outerShdw blurRad="38100" dist="25400" dir="5400000" rotWithShape="0">
                    <a:srgbClr val="000000">
                      <a:alpha val="25000"/>
                    </a:srgbClr>
                  </a:outerShdw>
                </a:effectLst>
              </a:defRPr>
            </a:pPr>
            <a:r>
              <a:rPr sz="2000" dirty="0"/>
              <a:t>Their fingernails or lips have a purple or blue color</a:t>
            </a:r>
            <a:r>
              <a:rPr lang="en-US" sz="2000" dirty="0"/>
              <a:t>.</a:t>
            </a:r>
            <a:endParaRPr sz="2000" dirty="0"/>
          </a:p>
          <a:p>
            <a:pPr marL="457200" indent="-228600">
              <a:spcBef>
                <a:spcPts val="0"/>
              </a:spcBef>
              <a:spcAft>
                <a:spcPts val="600"/>
              </a:spcAft>
              <a:buClr>
                <a:schemeClr val="accent2"/>
              </a:buClr>
              <a:buSzPct val="100000"/>
              <a:buFont typeface="Wingdings" panose="05000000000000000000" pitchFamily="2" charset="2"/>
              <a:buChar char="§"/>
              <a:defRPr sz="2000">
                <a:effectLst>
                  <a:outerShdw blurRad="38100" dist="25400" dir="5400000" rotWithShape="0">
                    <a:srgbClr val="000000">
                      <a:alpha val="25000"/>
                    </a:srgbClr>
                  </a:outerShdw>
                </a:effectLst>
              </a:defRPr>
            </a:pPr>
            <a:r>
              <a:rPr sz="2000" dirty="0"/>
              <a:t>They start vomiting or making gurgling noises</a:t>
            </a:r>
            <a:r>
              <a:rPr lang="en-US" sz="2000" dirty="0"/>
              <a:t>.</a:t>
            </a:r>
            <a:endParaRPr sz="2000" dirty="0"/>
          </a:p>
          <a:p>
            <a:pPr marL="457200" indent="-228600">
              <a:spcBef>
                <a:spcPts val="0"/>
              </a:spcBef>
              <a:spcAft>
                <a:spcPts val="600"/>
              </a:spcAft>
              <a:buClr>
                <a:schemeClr val="accent2"/>
              </a:buClr>
              <a:buSzPct val="100000"/>
              <a:buFont typeface="Wingdings" panose="05000000000000000000" pitchFamily="2" charset="2"/>
              <a:buChar char="§"/>
              <a:defRPr sz="2000">
                <a:effectLst>
                  <a:outerShdw blurRad="38100" dist="25400" dir="5400000" rotWithShape="0">
                    <a:srgbClr val="000000">
                      <a:alpha val="25000"/>
                    </a:srgbClr>
                  </a:outerShdw>
                </a:effectLst>
              </a:defRPr>
            </a:pPr>
            <a:r>
              <a:rPr sz="2000" dirty="0"/>
              <a:t>They cannot be awakened or are unable to speak</a:t>
            </a:r>
            <a:r>
              <a:rPr lang="en-US" sz="2000" dirty="0"/>
              <a:t>.</a:t>
            </a:r>
            <a:endParaRPr sz="2000" dirty="0"/>
          </a:p>
          <a:p>
            <a:pPr marL="457200" indent="-228600">
              <a:spcBef>
                <a:spcPts val="0"/>
              </a:spcBef>
              <a:spcAft>
                <a:spcPts val="600"/>
              </a:spcAft>
              <a:buClr>
                <a:schemeClr val="accent2"/>
              </a:buClr>
              <a:buSzPct val="100000"/>
              <a:buFont typeface="Wingdings" panose="05000000000000000000" pitchFamily="2" charset="2"/>
              <a:buChar char="§"/>
              <a:defRPr sz="2000">
                <a:effectLst>
                  <a:outerShdw blurRad="38100" dist="25400" dir="5400000" rotWithShape="0">
                    <a:srgbClr val="000000">
                      <a:alpha val="25000"/>
                    </a:srgbClr>
                  </a:outerShdw>
                </a:effectLst>
              </a:defRPr>
            </a:pPr>
            <a:r>
              <a:rPr sz="2000" dirty="0"/>
              <a:t>Their breathing or heartbeat slows or stops</a:t>
            </a:r>
            <a:r>
              <a:rPr lang="en-US" sz="2000" dirty="0"/>
              <a:t>.</a:t>
            </a:r>
            <a:endParaRPr sz="2000" dirty="0"/>
          </a:p>
        </p:txBody>
      </p:sp>
      <p:sp>
        <p:nvSpPr>
          <p:cNvPr id="368" name="OPIOID INFORMATION"/>
          <p:cNvSpPr txBox="1">
            <a:spLocks noGrp="1"/>
          </p:cNvSpPr>
          <p:nvPr>
            <p:ph type="title"/>
          </p:nvPr>
        </p:nvSpPr>
        <p:spPr>
          <a:xfrm>
            <a:off x="0" y="0"/>
            <a:ext cx="9144000" cy="1371600"/>
          </a:xfrm>
          <a:prstGeom prst="rect">
            <a:avLst/>
          </a:prstGeom>
        </p:spPr>
        <p:txBody>
          <a:bodyPr>
            <a:normAutofit/>
          </a:bodyPr>
          <a:lstStyle>
            <a:lvl1pPr algn="ctr">
              <a:defRPr>
                <a:solidFill>
                  <a:srgbClr val="FFD479"/>
                </a:solidFill>
              </a:defRPr>
            </a:lvl1pPr>
          </a:lstStyle>
          <a:p>
            <a:r>
              <a:rPr lang="en-US" sz="3600" b="1" dirty="0">
                <a:solidFill>
                  <a:schemeClr val="accent3"/>
                </a:solidFill>
              </a:rPr>
              <a:t>Opioid Information</a:t>
            </a:r>
            <a:endParaRPr sz="3600" b="1" dirty="0">
              <a:solidFill>
                <a:schemeClr val="accent3"/>
              </a:solidFill>
            </a:endParaRPr>
          </a:p>
        </p:txBody>
      </p:sp>
      <p:sp>
        <p:nvSpPr>
          <p:cNvPr id="369" name="Source: https://medlineplus.gov/opioidmisuseandaddiction.html#summary"/>
          <p:cNvSpPr txBox="1"/>
          <p:nvPr/>
        </p:nvSpPr>
        <p:spPr>
          <a:xfrm>
            <a:off x="2004524" y="5800402"/>
            <a:ext cx="668227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solidFill>
                  <a:srgbClr val="FFFFFF"/>
                </a:solidFill>
              </a:defRPr>
            </a:lvl1pPr>
          </a:lstStyle>
          <a:p>
            <a:r>
              <a:rPr sz="1400" dirty="0">
                <a:solidFill>
                  <a:schemeClr val="accent3"/>
                </a:solidFill>
              </a:rPr>
              <a:t>Source: https://medlineplus.gov/opioidmisuseandaddiction.html#summary</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Other risks of using prescription opioids include dependence and addiction. Dependence means feeling withdrawal symptoms when not taking the drug. Addiction is a chronic brain disease that causes a person to compulsively seek out drugs, even though they "/>
          <p:cNvSpPr txBox="1">
            <a:spLocks noGrp="1"/>
          </p:cNvSpPr>
          <p:nvPr>
            <p:ph type="body" sz="half" idx="1"/>
          </p:nvPr>
        </p:nvSpPr>
        <p:spPr>
          <a:xfrm>
            <a:off x="457200" y="1371600"/>
            <a:ext cx="8229600" cy="3406877"/>
          </a:xfrm>
          <a:prstGeom prst="rect">
            <a:avLst/>
          </a:prstGeom>
        </p:spPr>
        <p:txBody>
          <a:bodyPr/>
          <a:lstStyle/>
          <a:p>
            <a:pPr marL="0" indent="0">
              <a:spcBef>
                <a:spcPts val="0"/>
              </a:spcBef>
              <a:spcAft>
                <a:spcPts val="1200"/>
              </a:spcAft>
              <a:buClrTx/>
              <a:buSzTx/>
              <a:buNone/>
              <a:defRPr sz="2300">
                <a:effectLst>
                  <a:outerShdw blurRad="38100" dist="25400" dir="5400000" rotWithShape="0">
                    <a:srgbClr val="000000">
                      <a:alpha val="25000"/>
                    </a:srgbClr>
                  </a:outerShdw>
                </a:effectLst>
              </a:defRPr>
            </a:pPr>
            <a:r>
              <a:rPr sz="2200" dirty="0"/>
              <a:t>Other risks of using prescription opioids include dependence and addiction. </a:t>
            </a:r>
            <a:r>
              <a:rPr lang="en-US" sz="2200" dirty="0"/>
              <a:t> </a:t>
            </a:r>
            <a:r>
              <a:rPr sz="2200" b="1" i="1" dirty="0"/>
              <a:t>Dependence</a:t>
            </a:r>
            <a:r>
              <a:rPr sz="2200" dirty="0"/>
              <a:t> means feeling withdrawal symptoms when not taking the drug. </a:t>
            </a:r>
            <a:r>
              <a:rPr lang="en-US" sz="2200" dirty="0"/>
              <a:t> </a:t>
            </a:r>
            <a:r>
              <a:rPr sz="2200" b="1" i="1" dirty="0"/>
              <a:t>Addiction</a:t>
            </a:r>
            <a:r>
              <a:rPr sz="2200" dirty="0"/>
              <a:t> is a chronic brain disease that causes a person to compulsively seek out drugs, even though they cause harm. </a:t>
            </a:r>
            <a:r>
              <a:rPr lang="en-US" sz="2200" dirty="0"/>
              <a:t> </a:t>
            </a:r>
            <a:r>
              <a:rPr sz="2200" dirty="0"/>
              <a:t>The risks of dependence and addiction are higher if you </a:t>
            </a:r>
            <a:r>
              <a:rPr sz="2200" b="1" dirty="0">
                <a:solidFill>
                  <a:srgbClr val="92D050"/>
                </a:solidFill>
                <a:hlinkClick r:id="rId2"/>
              </a:rPr>
              <a:t>misuse the medicines</a:t>
            </a:r>
            <a:r>
              <a:rPr sz="2200" dirty="0"/>
              <a:t>. </a:t>
            </a:r>
            <a:r>
              <a:rPr lang="en-US" sz="2200" dirty="0"/>
              <a:t> </a:t>
            </a:r>
            <a:r>
              <a:rPr sz="2200" dirty="0"/>
              <a:t>Misuse can include taking too much medicine, taking someone else's medicine, taking it in a different way than you are supposed to, or taking the medicine to get high.</a:t>
            </a:r>
          </a:p>
        </p:txBody>
      </p:sp>
      <p:sp>
        <p:nvSpPr>
          <p:cNvPr id="373" name="OPIOID DEPENDENCE &amp; WITHDRAWAL"/>
          <p:cNvSpPr txBox="1">
            <a:spLocks noGrp="1"/>
          </p:cNvSpPr>
          <p:nvPr>
            <p:ph type="title"/>
          </p:nvPr>
        </p:nvSpPr>
        <p:spPr>
          <a:xfrm>
            <a:off x="0" y="0"/>
            <a:ext cx="9144000" cy="1371600"/>
          </a:xfrm>
          <a:prstGeom prst="rect">
            <a:avLst/>
          </a:prstGeom>
        </p:spPr>
        <p:txBody>
          <a:bodyPr>
            <a:normAutofit/>
          </a:bodyPr>
          <a:lstStyle>
            <a:lvl1pPr algn="ctr" defTabSz="859536">
              <a:defRPr sz="3854">
                <a:solidFill>
                  <a:srgbClr val="FFD479"/>
                </a:solidFill>
                <a:effectLst>
                  <a:outerShdw blurRad="35814" dist="23876" dir="5400000" rotWithShape="0">
                    <a:srgbClr val="000000">
                      <a:alpha val="25000"/>
                    </a:srgbClr>
                  </a:outerShdw>
                </a:effectLst>
              </a:defRPr>
            </a:lvl1pPr>
          </a:lstStyle>
          <a:p>
            <a:r>
              <a:rPr lang="en-US" sz="3600" b="1" dirty="0">
                <a:solidFill>
                  <a:schemeClr val="accent3"/>
                </a:solidFill>
              </a:rPr>
              <a:t>Opioid Dependence &amp; Withdrawal</a:t>
            </a:r>
            <a:endParaRPr sz="3600" b="1" dirty="0">
              <a:solidFill>
                <a:schemeClr val="accent3"/>
              </a:solidFill>
            </a:endParaRPr>
          </a:p>
        </p:txBody>
      </p:sp>
      <p:sp>
        <p:nvSpPr>
          <p:cNvPr id="374" name="Source: https://medlineplus.gov/opioidmisuseandaddiction.html#summary"/>
          <p:cNvSpPr txBox="1"/>
          <p:nvPr/>
        </p:nvSpPr>
        <p:spPr>
          <a:xfrm>
            <a:off x="2004524" y="5646514"/>
            <a:ext cx="668227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solidFill>
                  <a:srgbClr val="FFFFFF"/>
                </a:solidFill>
              </a:defRPr>
            </a:lvl1pPr>
          </a:lstStyle>
          <a:p>
            <a:r>
              <a:rPr sz="1400" dirty="0">
                <a:solidFill>
                  <a:schemeClr val="accent3"/>
                </a:solidFill>
              </a:rPr>
              <a:t>Source: https://medlineplus.gov/opioidmisuseandaddiction.html#summary</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HEROIN USE"/>
          <p:cNvSpPr txBox="1">
            <a:spLocks noGrp="1"/>
          </p:cNvSpPr>
          <p:nvPr>
            <p:ph type="title"/>
          </p:nvPr>
        </p:nvSpPr>
        <p:spPr>
          <a:xfrm>
            <a:off x="0" y="0"/>
            <a:ext cx="9144000" cy="1371600"/>
          </a:xfrm>
          <a:prstGeom prst="rect">
            <a:avLst/>
          </a:prstGeom>
        </p:spPr>
        <p:txBody>
          <a:bodyPr>
            <a:normAutofit/>
          </a:bodyPr>
          <a:lstStyle>
            <a:lvl1pPr algn="ctr">
              <a:defRPr>
                <a:solidFill>
                  <a:srgbClr val="73FDFF"/>
                </a:solidFill>
              </a:defRPr>
            </a:lvl1pPr>
          </a:lstStyle>
          <a:p>
            <a:r>
              <a:rPr sz="4000" b="1" dirty="0">
                <a:solidFill>
                  <a:schemeClr val="accent3"/>
                </a:solidFill>
              </a:rPr>
              <a:t>HEROIN USE</a:t>
            </a:r>
          </a:p>
        </p:txBody>
      </p:sp>
      <p:pic>
        <p:nvPicPr>
          <p:cNvPr id="378" name="shutterstock_124002895.jpg" descr="shutterstock_124002895.jpg"/>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73913" y="1371600"/>
            <a:ext cx="6396174" cy="4264116"/>
          </a:xfrm>
          <a:prstGeom prst="rect">
            <a:avLst/>
          </a:prstGeom>
          <a:ln w="76200" cap="sq">
            <a:solidFill>
              <a:srgbClr val="EAEAEA"/>
            </a:solidFill>
            <a:miter/>
          </a:ln>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Heroin is an opioid drug made from morphine, a natural substance taken from the seed pod of the various opium poppy plants grown in Southeast and Southwest Asia, Mexico, and Colombia. Heroin can be a white or brown powder, or a black sticky substance kno"/>
          <p:cNvSpPr txBox="1">
            <a:spLocks noGrp="1"/>
          </p:cNvSpPr>
          <p:nvPr>
            <p:ph type="body" sz="half" idx="1"/>
          </p:nvPr>
        </p:nvSpPr>
        <p:spPr>
          <a:xfrm>
            <a:off x="457200" y="1097280"/>
            <a:ext cx="8229600" cy="1898539"/>
          </a:xfrm>
          <a:prstGeom prst="rect">
            <a:avLst/>
          </a:prstGeom>
        </p:spPr>
        <p:txBody>
          <a:bodyPr/>
          <a:lstStyle/>
          <a:p>
            <a:pPr marL="0" marR="64007" indent="0">
              <a:buClrTx/>
              <a:buSzTx/>
              <a:buNone/>
              <a:defRPr sz="2400"/>
            </a:pPr>
            <a:r>
              <a:rPr sz="2000" dirty="0"/>
              <a:t>Heroin is an opioid drug made from morphine, a natural substance taken from the seed pod of the various opium poppy plants grown in Southeast and Southwest Asia, Mexico, and Colombia. </a:t>
            </a:r>
            <a:r>
              <a:rPr lang="en-US" sz="2000" dirty="0"/>
              <a:t> </a:t>
            </a:r>
            <a:r>
              <a:rPr sz="2000" dirty="0"/>
              <a:t>Heroin can be a white or brown powder, or a black sticky substance known as </a:t>
            </a:r>
            <a:r>
              <a:rPr lang="en-US" sz="2000" dirty="0"/>
              <a:t>"</a:t>
            </a:r>
            <a:r>
              <a:rPr sz="2000" dirty="0"/>
              <a:t>black tar heroin.</a:t>
            </a:r>
            <a:r>
              <a:rPr lang="en-US" sz="2000" dirty="0"/>
              <a:t>" </a:t>
            </a:r>
            <a:r>
              <a:rPr sz="2000" dirty="0"/>
              <a:t> Other common names for heroin include big H, horse, hell dust, and smack.</a:t>
            </a:r>
          </a:p>
        </p:txBody>
      </p:sp>
      <p:sp>
        <p:nvSpPr>
          <p:cNvPr id="382" name="HEROIN"/>
          <p:cNvSpPr txBox="1">
            <a:spLocks noGrp="1"/>
          </p:cNvSpPr>
          <p:nvPr>
            <p:ph type="title"/>
          </p:nvPr>
        </p:nvSpPr>
        <p:spPr>
          <a:xfrm>
            <a:off x="0" y="0"/>
            <a:ext cx="9144000" cy="1097280"/>
          </a:xfrm>
          <a:prstGeom prst="rect">
            <a:avLst/>
          </a:prstGeom>
        </p:spPr>
        <p:txBody>
          <a:bodyPr>
            <a:normAutofit/>
          </a:bodyPr>
          <a:lstStyle>
            <a:lvl1pPr algn="ctr">
              <a:defRPr>
                <a:solidFill>
                  <a:srgbClr val="73FDFF"/>
                </a:solidFill>
              </a:defRPr>
            </a:lvl1pPr>
          </a:lstStyle>
          <a:p>
            <a:r>
              <a:rPr lang="en-US" sz="3600" b="1" dirty="0">
                <a:solidFill>
                  <a:schemeClr val="accent3"/>
                </a:solidFill>
              </a:rPr>
              <a:t>Heroin</a:t>
            </a:r>
            <a:endParaRPr sz="3600" b="1" dirty="0">
              <a:solidFill>
                <a:schemeClr val="accent3"/>
              </a:solidFill>
            </a:endParaRPr>
          </a:p>
        </p:txBody>
      </p:sp>
      <p:pic>
        <p:nvPicPr>
          <p:cNvPr id="383" name="shutterstock_568724575.jpg" descr="shutterstock_568724575.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080388" y="3249277"/>
            <a:ext cx="4498258" cy="2436968"/>
          </a:xfrm>
          <a:prstGeom prst="rect">
            <a:avLst/>
          </a:prstGeom>
          <a:ln w="76200" cap="sq">
            <a:solidFill>
              <a:srgbClr val="EAEAEA"/>
            </a:solidFill>
            <a:miter/>
          </a:ln>
        </p:spPr>
      </p:pic>
      <p:sp>
        <p:nvSpPr>
          <p:cNvPr id="385" name="Source:  https://www.drugabuse.gov/publications/drugfacts/heroin"/>
          <p:cNvSpPr txBox="1"/>
          <p:nvPr/>
        </p:nvSpPr>
        <p:spPr>
          <a:xfrm>
            <a:off x="2862172" y="5954291"/>
            <a:ext cx="5981764"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spcBef>
                <a:spcPts val="400"/>
              </a:spcBef>
              <a:defRPr sz="1400">
                <a:solidFill>
                  <a:srgbClr val="FFFFFF"/>
                </a:solidFill>
              </a:defRPr>
            </a:lvl1pPr>
          </a:lstStyle>
          <a:p>
            <a:r>
              <a:rPr dirty="0">
                <a:solidFill>
                  <a:schemeClr val="accent3"/>
                </a:solidFill>
              </a:rPr>
              <a:t>Source: https://www.drugabuse.gov/publications/drugfacts/heroin</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HEROIN USE &amp; ABUSE"/>
          <p:cNvSpPr txBox="1">
            <a:spLocks noGrp="1"/>
          </p:cNvSpPr>
          <p:nvPr>
            <p:ph type="title"/>
          </p:nvPr>
        </p:nvSpPr>
        <p:spPr>
          <a:xfrm>
            <a:off x="0" y="0"/>
            <a:ext cx="9144000" cy="1371600"/>
          </a:xfrm>
          <a:prstGeom prst="rect">
            <a:avLst/>
          </a:prstGeom>
        </p:spPr>
        <p:txBody>
          <a:bodyPr>
            <a:normAutofit/>
          </a:bodyPr>
          <a:lstStyle>
            <a:lvl1pPr algn="ctr">
              <a:defRPr>
                <a:solidFill>
                  <a:srgbClr val="73FDFF"/>
                </a:solidFill>
              </a:defRPr>
            </a:lvl1pPr>
          </a:lstStyle>
          <a:p>
            <a:r>
              <a:rPr lang="en-US" sz="3600" b="1" dirty="0">
                <a:solidFill>
                  <a:schemeClr val="accent3"/>
                </a:solidFill>
              </a:rPr>
              <a:t>Heroin Use &amp; Abuse</a:t>
            </a:r>
            <a:endParaRPr sz="3600" b="1" dirty="0">
              <a:solidFill>
                <a:schemeClr val="accent3"/>
              </a:solidFill>
            </a:endParaRPr>
          </a:p>
        </p:txBody>
      </p:sp>
      <p:sp>
        <p:nvSpPr>
          <p:cNvPr id="388" name="People inject, sniff, snort, or smoke heroin. Some people mix heroin with crack cocaine, a practice called speedballing.…"/>
          <p:cNvSpPr txBox="1"/>
          <p:nvPr/>
        </p:nvSpPr>
        <p:spPr>
          <a:xfrm>
            <a:off x="457199" y="1371600"/>
            <a:ext cx="8254181" cy="2693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R="64007">
              <a:spcAft>
                <a:spcPts val="1800"/>
              </a:spcAft>
              <a:defRPr sz="2500">
                <a:solidFill>
                  <a:srgbClr val="FFFFFF"/>
                </a:solidFill>
              </a:defRPr>
            </a:pPr>
            <a:r>
              <a:rPr sz="2200" dirty="0"/>
              <a:t>People inject, sniff, snort, or smoke heroin. </a:t>
            </a:r>
            <a:r>
              <a:rPr lang="en-US" sz="2200" dirty="0"/>
              <a:t> </a:t>
            </a:r>
            <a:r>
              <a:rPr sz="2200" dirty="0"/>
              <a:t>Some people mix heroin with crack cocaine, a practice</a:t>
            </a:r>
            <a:r>
              <a:rPr lang="en-US" sz="2200" dirty="0"/>
              <a:t> known as</a:t>
            </a:r>
            <a:r>
              <a:rPr sz="2200" dirty="0"/>
              <a:t> </a:t>
            </a:r>
            <a:r>
              <a:rPr sz="2200" dirty="0" err="1"/>
              <a:t>speedballing</a:t>
            </a:r>
            <a:r>
              <a:rPr sz="2200" dirty="0"/>
              <a:t>.</a:t>
            </a:r>
          </a:p>
          <a:p>
            <a:pPr marR="64007">
              <a:spcAft>
                <a:spcPts val="1800"/>
              </a:spcAft>
              <a:defRPr sz="2500">
                <a:solidFill>
                  <a:srgbClr val="FFFFFF"/>
                </a:solidFill>
              </a:defRPr>
            </a:pPr>
            <a:r>
              <a:rPr sz="2200" dirty="0"/>
              <a:t>Heroin enters the brain rapidly and binds to opioid receptors on cells located in many areas, especially those involved in feelings of pain and pleasure and in controlling heart rate, sleeping, and breathing</a:t>
            </a:r>
            <a:r>
              <a:rPr lang="en-US" sz="2200" dirty="0"/>
              <a:t>.</a:t>
            </a:r>
            <a:endParaRPr sz="2200" dirty="0"/>
          </a:p>
        </p:txBody>
      </p:sp>
      <p:sp>
        <p:nvSpPr>
          <p:cNvPr id="389" name="Source:  https://www.drugabuse.gov/publications/drugfacts/heroin"/>
          <p:cNvSpPr txBox="1"/>
          <p:nvPr/>
        </p:nvSpPr>
        <p:spPr>
          <a:xfrm>
            <a:off x="2673512" y="5543519"/>
            <a:ext cx="6037868"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spcBef>
                <a:spcPts val="400"/>
              </a:spcBef>
              <a:defRPr sz="1400">
                <a:solidFill>
                  <a:srgbClr val="FFFFFF"/>
                </a:solidFill>
              </a:defRPr>
            </a:lvl1pPr>
          </a:lstStyle>
          <a:p>
            <a:r>
              <a:rPr dirty="0">
                <a:solidFill>
                  <a:schemeClr val="accent3"/>
                </a:solidFill>
              </a:rPr>
              <a:t>Source:  https://www.drugabuse.gov/publications/drugfacts/heroin</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People who use heroin over the long term may develop:…"/>
          <p:cNvSpPr txBox="1">
            <a:spLocks noGrp="1"/>
          </p:cNvSpPr>
          <p:nvPr>
            <p:ph type="body" sz="half" idx="1"/>
          </p:nvPr>
        </p:nvSpPr>
        <p:spPr>
          <a:xfrm>
            <a:off x="457200" y="1097280"/>
            <a:ext cx="8214852" cy="4857011"/>
          </a:xfrm>
          <a:prstGeom prst="rect">
            <a:avLst/>
          </a:prstGeom>
        </p:spPr>
        <p:txBody>
          <a:bodyPr/>
          <a:lstStyle/>
          <a:p>
            <a:pPr marL="0" marR="64007" indent="0">
              <a:spcBef>
                <a:spcPts val="0"/>
              </a:spcBef>
              <a:spcAft>
                <a:spcPts val="1200"/>
              </a:spcAft>
              <a:buClrTx/>
              <a:buSzTx/>
              <a:buNone/>
              <a:defRPr sz="1900"/>
            </a:pPr>
            <a:r>
              <a:rPr sz="2000" dirty="0"/>
              <a:t>People who use heroin over the long term may develop:</a:t>
            </a:r>
          </a:p>
          <a:p>
            <a:pPr marL="457200" marR="64007" indent="-228600">
              <a:spcBef>
                <a:spcPts val="0"/>
              </a:spcBef>
              <a:spcAft>
                <a:spcPts val="300"/>
              </a:spcAft>
              <a:buClr>
                <a:schemeClr val="accent2"/>
              </a:buClr>
              <a:buSzPct val="100000"/>
              <a:buFont typeface="Helvetica Neue"/>
              <a:buChar char="▪"/>
              <a:defRPr sz="1900"/>
            </a:pPr>
            <a:r>
              <a:rPr sz="2000" dirty="0"/>
              <a:t>insomnia</a:t>
            </a:r>
          </a:p>
          <a:p>
            <a:pPr marL="457200" marR="64007" indent="-228600">
              <a:spcBef>
                <a:spcPts val="0"/>
              </a:spcBef>
              <a:spcAft>
                <a:spcPts val="300"/>
              </a:spcAft>
              <a:buClr>
                <a:schemeClr val="accent2"/>
              </a:buClr>
              <a:buSzPct val="100000"/>
              <a:buFont typeface="Helvetica Neue"/>
              <a:buChar char="▪"/>
              <a:defRPr sz="1900"/>
            </a:pPr>
            <a:r>
              <a:rPr sz="2000" dirty="0"/>
              <a:t>collapsed veins for people who inject the drug</a:t>
            </a:r>
          </a:p>
          <a:p>
            <a:pPr marL="457200" marR="64007" indent="-228600">
              <a:spcBef>
                <a:spcPts val="0"/>
              </a:spcBef>
              <a:spcAft>
                <a:spcPts val="300"/>
              </a:spcAft>
              <a:buClr>
                <a:schemeClr val="accent2"/>
              </a:buClr>
              <a:buSzPct val="100000"/>
              <a:buFont typeface="Helvetica Neue"/>
              <a:buChar char="▪"/>
              <a:defRPr sz="1900"/>
            </a:pPr>
            <a:r>
              <a:rPr sz="2000" dirty="0"/>
              <a:t>damaged tissue inside the nose for people who sniff or </a:t>
            </a:r>
            <a:br>
              <a:rPr lang="en-US" sz="2000" dirty="0"/>
            </a:br>
            <a:r>
              <a:rPr sz="2000" dirty="0"/>
              <a:t>snort it</a:t>
            </a:r>
          </a:p>
          <a:p>
            <a:pPr marL="457200" marR="64007" indent="-228600">
              <a:spcBef>
                <a:spcPts val="0"/>
              </a:spcBef>
              <a:spcAft>
                <a:spcPts val="300"/>
              </a:spcAft>
              <a:buClr>
                <a:schemeClr val="accent2"/>
              </a:buClr>
              <a:buSzPct val="100000"/>
              <a:buFont typeface="Helvetica Neue"/>
              <a:buChar char="▪"/>
              <a:defRPr sz="1900"/>
            </a:pPr>
            <a:r>
              <a:rPr sz="2000" dirty="0"/>
              <a:t>infection of the heart lining and valves</a:t>
            </a:r>
          </a:p>
          <a:p>
            <a:pPr marL="457200" marR="64007" indent="-228600">
              <a:spcBef>
                <a:spcPts val="0"/>
              </a:spcBef>
              <a:spcAft>
                <a:spcPts val="300"/>
              </a:spcAft>
              <a:buClr>
                <a:schemeClr val="accent2"/>
              </a:buClr>
              <a:buSzPct val="100000"/>
              <a:buFont typeface="Helvetica Neue"/>
              <a:buChar char="▪"/>
              <a:defRPr sz="1900"/>
            </a:pPr>
            <a:r>
              <a:rPr sz="2000" dirty="0"/>
              <a:t>abscesses (swollen tissue filled with pus)</a:t>
            </a:r>
          </a:p>
          <a:p>
            <a:pPr marL="457200" marR="64007" indent="-228600">
              <a:spcBef>
                <a:spcPts val="0"/>
              </a:spcBef>
              <a:spcAft>
                <a:spcPts val="300"/>
              </a:spcAft>
              <a:buClr>
                <a:schemeClr val="accent2"/>
              </a:buClr>
              <a:buSzPct val="100000"/>
              <a:buFont typeface="Helvetica Neue"/>
              <a:buChar char="▪"/>
              <a:defRPr sz="1900"/>
            </a:pPr>
            <a:r>
              <a:rPr sz="2000" dirty="0"/>
              <a:t>constipation and stomach cramping</a:t>
            </a:r>
          </a:p>
          <a:p>
            <a:pPr marL="457200" marR="64007" indent="-228600">
              <a:spcBef>
                <a:spcPts val="0"/>
              </a:spcBef>
              <a:spcAft>
                <a:spcPts val="300"/>
              </a:spcAft>
              <a:buClr>
                <a:schemeClr val="accent2"/>
              </a:buClr>
              <a:buSzPct val="100000"/>
              <a:buFont typeface="Helvetica Neue"/>
              <a:buChar char="▪"/>
              <a:defRPr sz="1900"/>
            </a:pPr>
            <a:r>
              <a:rPr sz="2000" dirty="0"/>
              <a:t>liver and kidney disease</a:t>
            </a:r>
          </a:p>
          <a:p>
            <a:pPr marL="457200" marR="64007" indent="-228600">
              <a:spcBef>
                <a:spcPts val="0"/>
              </a:spcBef>
              <a:spcAft>
                <a:spcPts val="300"/>
              </a:spcAft>
              <a:buClr>
                <a:schemeClr val="accent2"/>
              </a:buClr>
              <a:buSzPct val="100000"/>
              <a:buFont typeface="Helvetica Neue"/>
              <a:buChar char="▪"/>
              <a:defRPr sz="1900"/>
            </a:pPr>
            <a:r>
              <a:rPr sz="2000" dirty="0"/>
              <a:t>lung complications, including pneumonia</a:t>
            </a:r>
          </a:p>
          <a:p>
            <a:pPr marL="457200" marR="64007" indent="-228600">
              <a:spcBef>
                <a:spcPts val="0"/>
              </a:spcBef>
              <a:spcAft>
                <a:spcPts val="300"/>
              </a:spcAft>
              <a:buClr>
                <a:schemeClr val="accent2"/>
              </a:buClr>
              <a:buSzPct val="100000"/>
              <a:buFont typeface="Helvetica Neue"/>
              <a:buChar char="▪"/>
              <a:defRPr sz="1900"/>
            </a:pPr>
            <a:r>
              <a:rPr sz="2000" dirty="0"/>
              <a:t>mental disorders such as depression and antisocial personality disorder</a:t>
            </a:r>
          </a:p>
          <a:p>
            <a:pPr marL="457200" marR="64007" indent="-228600">
              <a:spcBef>
                <a:spcPts val="0"/>
              </a:spcBef>
              <a:spcAft>
                <a:spcPts val="300"/>
              </a:spcAft>
              <a:buClr>
                <a:schemeClr val="accent2"/>
              </a:buClr>
              <a:buSzPct val="100000"/>
              <a:buFont typeface="Helvetica Neue"/>
              <a:buChar char="▪"/>
              <a:defRPr sz="1900"/>
            </a:pPr>
            <a:r>
              <a:rPr sz="2000" dirty="0"/>
              <a:t>sexual dysfunction for men</a:t>
            </a:r>
          </a:p>
          <a:p>
            <a:pPr marL="457200" marR="64007" indent="-228600">
              <a:spcBef>
                <a:spcPts val="0"/>
              </a:spcBef>
              <a:buClr>
                <a:schemeClr val="accent2"/>
              </a:buClr>
              <a:buSzPct val="100000"/>
              <a:buFont typeface="Helvetica Neue"/>
              <a:buChar char="▪"/>
              <a:defRPr sz="1900"/>
            </a:pPr>
            <a:r>
              <a:rPr sz="2000" dirty="0"/>
              <a:t>irregular menstrual cycles for women</a:t>
            </a:r>
          </a:p>
        </p:txBody>
      </p:sp>
      <p:sp>
        <p:nvSpPr>
          <p:cNvPr id="393" name="Heroin Long Term Effects"/>
          <p:cNvSpPr txBox="1">
            <a:spLocks noGrp="1"/>
          </p:cNvSpPr>
          <p:nvPr>
            <p:ph type="title"/>
          </p:nvPr>
        </p:nvSpPr>
        <p:spPr>
          <a:xfrm>
            <a:off x="0" y="0"/>
            <a:ext cx="9144000" cy="1097280"/>
          </a:xfrm>
          <a:prstGeom prst="rect">
            <a:avLst/>
          </a:prstGeom>
        </p:spPr>
        <p:txBody>
          <a:bodyPr>
            <a:normAutofit/>
          </a:bodyPr>
          <a:lstStyle>
            <a:lvl1pPr algn="ctr">
              <a:defRPr>
                <a:solidFill>
                  <a:srgbClr val="73FDFF"/>
                </a:solidFill>
              </a:defRPr>
            </a:lvl1pPr>
          </a:lstStyle>
          <a:p>
            <a:r>
              <a:rPr lang="en-US" sz="3600" b="1" dirty="0">
                <a:solidFill>
                  <a:schemeClr val="accent3"/>
                </a:solidFill>
              </a:rPr>
              <a:t>Heroin’s Long-Term Effects</a:t>
            </a:r>
            <a:endParaRPr sz="3600" b="1" dirty="0">
              <a:solidFill>
                <a:schemeClr val="accent3"/>
              </a:solidFill>
            </a:endParaRPr>
          </a:p>
        </p:txBody>
      </p:sp>
      <p:sp>
        <p:nvSpPr>
          <p:cNvPr id="394" name="Source:  https://www.drugabuse.gov/publications/drugfacts/heroin"/>
          <p:cNvSpPr txBox="1"/>
          <p:nvPr/>
        </p:nvSpPr>
        <p:spPr>
          <a:xfrm>
            <a:off x="2856247" y="6055924"/>
            <a:ext cx="6102631"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64007" algn="r">
              <a:spcBef>
                <a:spcPts val="400"/>
              </a:spcBef>
              <a:defRPr sz="1400">
                <a:solidFill>
                  <a:srgbClr val="FFFFFF"/>
                </a:solidFill>
              </a:defRPr>
            </a:lvl1pPr>
          </a:lstStyle>
          <a:p>
            <a:r>
              <a:rPr dirty="0">
                <a:solidFill>
                  <a:schemeClr val="accent3"/>
                </a:solidFill>
              </a:rPr>
              <a:t>Source:  https://www.drugabuse.gov/publications/drugfacts/heroin</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Consequences of Underage Drinking.  Youth who drink alcohol are more likely to experience:…"/>
          <p:cNvSpPr txBox="1">
            <a:spLocks noGrp="1"/>
          </p:cNvSpPr>
          <p:nvPr>
            <p:ph type="body" sz="half" idx="1"/>
          </p:nvPr>
        </p:nvSpPr>
        <p:spPr>
          <a:xfrm>
            <a:off x="457200" y="1097280"/>
            <a:ext cx="8229600" cy="4172810"/>
          </a:xfrm>
          <a:prstGeom prst="rect">
            <a:avLst/>
          </a:prstGeom>
        </p:spPr>
        <p:txBody>
          <a:bodyPr/>
          <a:lstStyle/>
          <a:p>
            <a:pPr marL="0" marR="64007" indent="0">
              <a:spcBef>
                <a:spcPts val="0"/>
              </a:spcBef>
              <a:spcAft>
                <a:spcPts val="600"/>
              </a:spcAft>
              <a:buClrTx/>
              <a:buSzTx/>
              <a:buNone/>
              <a:defRPr sz="2200"/>
            </a:pPr>
            <a:r>
              <a:rPr sz="2400" b="1" u="sng" dirty="0"/>
              <a:t>Consequences of Underage Drinking</a:t>
            </a:r>
            <a:endParaRPr lang="en-US" sz="2400" b="1" u="sng" dirty="0"/>
          </a:p>
          <a:p>
            <a:pPr marL="0" marR="64007" indent="0">
              <a:spcBef>
                <a:spcPts val="0"/>
              </a:spcBef>
              <a:spcAft>
                <a:spcPts val="600"/>
              </a:spcAft>
              <a:buClrTx/>
              <a:buSzTx/>
              <a:buNone/>
              <a:defRPr sz="2200"/>
            </a:pPr>
            <a:r>
              <a:rPr dirty="0"/>
              <a:t>Youth who drink alcohol are more likely to experience:</a:t>
            </a:r>
          </a:p>
          <a:p>
            <a:pPr marL="685800" marR="64007" lvl="1" indent="-228600">
              <a:spcBef>
                <a:spcPts val="0"/>
              </a:spcBef>
              <a:spcAft>
                <a:spcPts val="600"/>
              </a:spcAft>
              <a:buClr>
                <a:schemeClr val="accent2"/>
              </a:buClr>
              <a:buFont typeface="Wingdings" panose="05000000000000000000" pitchFamily="2" charset="2"/>
              <a:buChar char="§"/>
              <a:defRPr sz="2200"/>
            </a:pPr>
            <a:r>
              <a:rPr dirty="0"/>
              <a:t>School problems, such as higher </a:t>
            </a:r>
            <a:r>
              <a:rPr lang="en-US" dirty="0"/>
              <a:t>number of </a:t>
            </a:r>
            <a:r>
              <a:rPr dirty="0"/>
              <a:t>absence</a:t>
            </a:r>
            <a:r>
              <a:rPr lang="en-US" dirty="0"/>
              <a:t>s</a:t>
            </a:r>
            <a:r>
              <a:rPr dirty="0"/>
              <a:t> and poor or failing grades</a:t>
            </a:r>
          </a:p>
          <a:p>
            <a:pPr marL="685800" marR="64007" lvl="1" indent="-228600">
              <a:spcBef>
                <a:spcPts val="0"/>
              </a:spcBef>
              <a:spcAft>
                <a:spcPts val="600"/>
              </a:spcAft>
              <a:buClr>
                <a:schemeClr val="accent2"/>
              </a:buClr>
              <a:buFont typeface="Wingdings" panose="05000000000000000000" pitchFamily="2" charset="2"/>
              <a:buChar char="§"/>
              <a:defRPr sz="2200"/>
            </a:pPr>
            <a:r>
              <a:rPr dirty="0"/>
              <a:t>Social problems, such as fighting and lack of participation in youth activities</a:t>
            </a:r>
          </a:p>
          <a:p>
            <a:pPr marL="685800" marR="64007" lvl="1" indent="-228600">
              <a:spcBef>
                <a:spcPts val="0"/>
              </a:spcBef>
              <a:spcAft>
                <a:spcPts val="600"/>
              </a:spcAft>
              <a:buClr>
                <a:schemeClr val="accent2"/>
              </a:buClr>
              <a:buFont typeface="Wingdings" panose="05000000000000000000" pitchFamily="2" charset="2"/>
              <a:buChar char="§"/>
              <a:defRPr sz="2200"/>
            </a:pPr>
            <a:r>
              <a:rPr dirty="0"/>
              <a:t>Legal problems, such as arrest for driving or physically hurting someone while drunk</a:t>
            </a:r>
          </a:p>
          <a:p>
            <a:pPr marL="685800" marR="64007" lvl="1" indent="-228600">
              <a:spcBef>
                <a:spcPts val="0"/>
              </a:spcBef>
              <a:spcAft>
                <a:spcPts val="600"/>
              </a:spcAft>
              <a:buClr>
                <a:schemeClr val="accent2"/>
              </a:buClr>
              <a:buFont typeface="Wingdings" panose="05000000000000000000" pitchFamily="2" charset="2"/>
              <a:buChar char="§"/>
              <a:defRPr sz="2200"/>
            </a:pPr>
            <a:r>
              <a:rPr dirty="0"/>
              <a:t>Physical problems, such as hangovers or illnesses</a:t>
            </a:r>
          </a:p>
          <a:p>
            <a:pPr marL="685800" marR="64007" lvl="1" indent="-228600">
              <a:spcBef>
                <a:spcPts val="0"/>
              </a:spcBef>
              <a:buClr>
                <a:schemeClr val="accent2"/>
              </a:buClr>
              <a:buFont typeface="Wingdings" panose="05000000000000000000" pitchFamily="2" charset="2"/>
              <a:buChar char="§"/>
              <a:defRPr sz="2200"/>
            </a:pPr>
            <a:r>
              <a:rPr dirty="0"/>
              <a:t>Unwanted, unplanned, and unprotected sexual activity</a:t>
            </a:r>
          </a:p>
        </p:txBody>
      </p:sp>
      <p:sp>
        <p:nvSpPr>
          <p:cNvPr id="147" name="UNDERAGE DRINKING &amp; ALCOHOL"/>
          <p:cNvSpPr txBox="1">
            <a:spLocks noGrp="1"/>
          </p:cNvSpPr>
          <p:nvPr>
            <p:ph type="title"/>
          </p:nvPr>
        </p:nvSpPr>
        <p:spPr>
          <a:xfrm>
            <a:off x="0" y="0"/>
            <a:ext cx="9144000" cy="1097280"/>
          </a:xfrm>
          <a:prstGeom prst="rect">
            <a:avLst/>
          </a:prstGeom>
        </p:spPr>
        <p:txBody>
          <a:bodyPr>
            <a:normAutofit/>
          </a:bodyPr>
          <a:lstStyle>
            <a:lvl1pPr algn="ctr" defTabSz="758951">
              <a:defRPr sz="3403">
                <a:solidFill>
                  <a:srgbClr val="FFFB00"/>
                </a:solidFill>
                <a:effectLst>
                  <a:outerShdw blurRad="31623" dist="21082" dir="5400000" rotWithShape="0">
                    <a:srgbClr val="000000">
                      <a:alpha val="25000"/>
                    </a:srgbClr>
                  </a:outerShdw>
                </a:effectLst>
              </a:defRPr>
            </a:lvl1pPr>
          </a:lstStyle>
          <a:p>
            <a:r>
              <a:rPr lang="en-US" sz="3600" b="1" dirty="0">
                <a:solidFill>
                  <a:schemeClr val="accent3"/>
                </a:solidFill>
              </a:rPr>
              <a:t>Underage Drinking</a:t>
            </a:r>
            <a:endParaRPr sz="3600" b="1" dirty="0">
              <a:solidFill>
                <a:schemeClr val="accent3"/>
              </a:solidFill>
            </a:endParaRPr>
          </a:p>
        </p:txBody>
      </p:sp>
      <p:sp>
        <p:nvSpPr>
          <p:cNvPr id="148" name="Source: https://www.cdc.gov/alcohol/fact-sheets/underage-drinking.htm"/>
          <p:cNvSpPr txBox="1"/>
          <p:nvPr/>
        </p:nvSpPr>
        <p:spPr>
          <a:xfrm>
            <a:off x="2062999" y="5681786"/>
            <a:ext cx="6578081"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spcBef>
                <a:spcPts val="400"/>
              </a:spcBef>
              <a:defRPr sz="1600">
                <a:solidFill>
                  <a:srgbClr val="FFFFFF"/>
                </a:solidFill>
              </a:defRPr>
            </a:lvl1pPr>
          </a:lstStyle>
          <a:p>
            <a:r>
              <a:rPr sz="1400" dirty="0">
                <a:solidFill>
                  <a:schemeClr val="accent3"/>
                </a:solidFill>
              </a:rPr>
              <a:t>Source: https://www.cdc.gov/alcohol/fact-sheets/underage-drinking.htm</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ECSTASY"/>
          <p:cNvSpPr txBox="1">
            <a:spLocks noGrp="1"/>
          </p:cNvSpPr>
          <p:nvPr>
            <p:ph type="title"/>
          </p:nvPr>
        </p:nvSpPr>
        <p:spPr>
          <a:xfrm>
            <a:off x="0" y="0"/>
            <a:ext cx="9144000" cy="1371600"/>
          </a:xfrm>
          <a:prstGeom prst="rect">
            <a:avLst/>
          </a:prstGeom>
        </p:spPr>
        <p:txBody>
          <a:bodyPr>
            <a:normAutofit/>
          </a:bodyPr>
          <a:lstStyle>
            <a:lvl1pPr algn="ctr">
              <a:defRPr sz="5600">
                <a:solidFill>
                  <a:srgbClr val="FF8AD8"/>
                </a:solidFill>
              </a:defRPr>
            </a:lvl1pPr>
          </a:lstStyle>
          <a:p>
            <a:r>
              <a:rPr sz="4000" b="1" dirty="0">
                <a:solidFill>
                  <a:schemeClr val="accent3"/>
                </a:solidFill>
              </a:rPr>
              <a:t>ECSTASY</a:t>
            </a:r>
          </a:p>
        </p:txBody>
      </p:sp>
      <p:pic>
        <p:nvPicPr>
          <p:cNvPr id="398" name="shutterstock_1207885666.jpg" descr="shutterstock_1207885666.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434749" y="1371600"/>
            <a:ext cx="6274501" cy="3083791"/>
          </a:xfrm>
          <a:prstGeom prst="rect">
            <a:avLst/>
          </a:prstGeom>
          <a:ln w="76200" cap="sq">
            <a:solidFill>
              <a:srgbClr val="EAEAEA"/>
            </a:solidFill>
            <a:miter/>
          </a:ln>
          <a:effectLst>
            <a:reflection stA="50000" endPos="40000" dir="5400000" sy="-100000" algn="bl" rotWithShape="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 name="shutterstock_1563136720.jpg" descr="shutterstock_1563136720.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57200" y="1371600"/>
            <a:ext cx="8229600" cy="3215307"/>
          </a:xfrm>
          <a:prstGeom prst="rect">
            <a:avLst/>
          </a:prstGeom>
          <a:ln w="76200" cap="sq">
            <a:solidFill>
              <a:srgbClr val="EAEAEA"/>
            </a:solidFill>
            <a:miter/>
          </a:ln>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Also known as Molly or MDMA…"/>
          <p:cNvSpPr txBox="1">
            <a:spLocks noGrp="1"/>
          </p:cNvSpPr>
          <p:nvPr>
            <p:ph type="body" sz="half" idx="1"/>
          </p:nvPr>
        </p:nvSpPr>
        <p:spPr>
          <a:xfrm>
            <a:off x="457200" y="1371600"/>
            <a:ext cx="8229600" cy="4101652"/>
          </a:xfrm>
          <a:prstGeom prst="rect">
            <a:avLst/>
          </a:prstGeom>
        </p:spPr>
        <p:txBody>
          <a:bodyPr/>
          <a:lstStyle/>
          <a:p>
            <a:pPr marL="347472" indent="-347472">
              <a:spcBef>
                <a:spcPts val="0"/>
              </a:spcBef>
              <a:spcAft>
                <a:spcPts val="600"/>
              </a:spcAft>
              <a:buClr>
                <a:srgbClr val="92D050"/>
              </a:buClr>
              <a:buSzPct val="100000"/>
              <a:buFont typeface="Wingdings" panose="05000000000000000000" pitchFamily="2" charset="2"/>
              <a:buChar char="§"/>
            </a:pPr>
            <a:r>
              <a:rPr sz="2200" dirty="0"/>
              <a:t>Also known as Molly or MDMA</a:t>
            </a:r>
            <a:r>
              <a:rPr lang="en-US" sz="2200" dirty="0"/>
              <a:t>.</a:t>
            </a:r>
            <a:endParaRPr sz="2200" dirty="0"/>
          </a:p>
          <a:p>
            <a:pPr marL="347472" indent="-347472">
              <a:spcBef>
                <a:spcPts val="0"/>
              </a:spcBef>
              <a:spcAft>
                <a:spcPts val="600"/>
              </a:spcAft>
              <a:buClr>
                <a:srgbClr val="92D050"/>
              </a:buClr>
              <a:buSzPct val="100000"/>
              <a:buFont typeface="Wingdings" panose="05000000000000000000" pitchFamily="2" charset="2"/>
              <a:buChar char="§"/>
            </a:pPr>
            <a:r>
              <a:rPr sz="2200" dirty="0"/>
              <a:t>MDMA is </a:t>
            </a:r>
            <a:r>
              <a:rPr sz="2200" dirty="0" err="1"/>
              <a:t>methylenedioxymethamphetamine</a:t>
            </a:r>
            <a:r>
              <a:rPr lang="en-US" sz="2200" dirty="0"/>
              <a:t>, a </a:t>
            </a:r>
            <a:r>
              <a:rPr sz="2200" dirty="0"/>
              <a:t>synthetic (lab</a:t>
            </a:r>
            <a:r>
              <a:rPr lang="en-US" sz="2200" dirty="0"/>
              <a:t>-</a:t>
            </a:r>
            <a:r>
              <a:rPr sz="2200" dirty="0"/>
              <a:t>made) drug</a:t>
            </a:r>
            <a:r>
              <a:rPr lang="en-US" sz="2200" dirty="0"/>
              <a:t>.</a:t>
            </a:r>
            <a:endParaRPr sz="2200" dirty="0"/>
          </a:p>
          <a:p>
            <a:pPr marL="347472" indent="-347472">
              <a:spcBef>
                <a:spcPts val="0"/>
              </a:spcBef>
              <a:spcAft>
                <a:spcPts val="600"/>
              </a:spcAft>
              <a:buClr>
                <a:srgbClr val="92D050"/>
              </a:buClr>
              <a:buSzPct val="100000"/>
              <a:buFont typeface="Wingdings" panose="05000000000000000000" pitchFamily="2" charset="2"/>
              <a:buChar char="§"/>
            </a:pPr>
            <a:r>
              <a:rPr sz="2200" dirty="0"/>
              <a:t>Frequently comes in a pill form but can also be </a:t>
            </a:r>
            <a:r>
              <a:rPr lang="en-US" sz="2200" dirty="0"/>
              <a:t>in </a:t>
            </a:r>
            <a:r>
              <a:rPr sz="2200" dirty="0"/>
              <a:t>a powder </a:t>
            </a:r>
            <a:r>
              <a:rPr lang="en-US" sz="2200" dirty="0"/>
              <a:t>form.</a:t>
            </a:r>
            <a:endParaRPr sz="2200" dirty="0"/>
          </a:p>
          <a:p>
            <a:pPr marL="347472" indent="-347472">
              <a:spcBef>
                <a:spcPts val="0"/>
              </a:spcBef>
              <a:spcAft>
                <a:spcPts val="600"/>
              </a:spcAft>
              <a:buClr>
                <a:srgbClr val="92D050"/>
              </a:buClr>
              <a:buSzPct val="100000"/>
              <a:buFont typeface="Wingdings" panose="05000000000000000000" pitchFamily="2" charset="2"/>
              <a:buChar char="§"/>
            </a:pPr>
            <a:r>
              <a:rPr sz="2200" dirty="0"/>
              <a:t>Frequently contains other ingredients</a:t>
            </a:r>
            <a:r>
              <a:rPr lang="en-US" sz="2200" dirty="0"/>
              <a:t>.</a:t>
            </a:r>
            <a:endParaRPr sz="2200" dirty="0"/>
          </a:p>
        </p:txBody>
      </p:sp>
      <p:sp>
        <p:nvSpPr>
          <p:cNvPr id="405" name="ECSTASY"/>
          <p:cNvSpPr txBox="1">
            <a:spLocks noGrp="1"/>
          </p:cNvSpPr>
          <p:nvPr>
            <p:ph type="title"/>
          </p:nvPr>
        </p:nvSpPr>
        <p:spPr>
          <a:xfrm>
            <a:off x="-1" y="-1"/>
            <a:ext cx="9144000" cy="1371600"/>
          </a:xfrm>
          <a:prstGeom prst="rect">
            <a:avLst/>
          </a:prstGeom>
        </p:spPr>
        <p:txBody>
          <a:bodyPr>
            <a:normAutofit/>
          </a:bodyPr>
          <a:lstStyle>
            <a:lvl1pPr algn="ctr" defTabSz="804672">
              <a:defRPr sz="4400">
                <a:solidFill>
                  <a:srgbClr val="FF8AD8"/>
                </a:solidFill>
                <a:effectLst>
                  <a:outerShdw blurRad="33528" dist="22352" dir="5400000" rotWithShape="0">
                    <a:srgbClr val="000000">
                      <a:alpha val="25000"/>
                    </a:srgbClr>
                  </a:outerShdw>
                </a:effectLst>
              </a:defRPr>
            </a:lvl1pPr>
          </a:lstStyle>
          <a:p>
            <a:r>
              <a:rPr lang="en-US" sz="4000" b="1" dirty="0">
                <a:solidFill>
                  <a:schemeClr val="accent3"/>
                </a:solidFill>
              </a:rPr>
              <a:t>Ecstasy</a:t>
            </a:r>
            <a:endParaRPr sz="4000" b="1" dirty="0">
              <a:solidFill>
                <a:schemeClr val="accent3"/>
              </a:solidFill>
            </a:endParaRPr>
          </a:p>
        </p:txBody>
      </p:sp>
      <p:pic>
        <p:nvPicPr>
          <p:cNvPr id="406" name="shutterstock_1023027616.jpg" descr="shutterstock_1023027616.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5072479" y="4005205"/>
            <a:ext cx="3614321" cy="2430673"/>
          </a:xfrm>
          <a:prstGeom prst="rect">
            <a:avLst/>
          </a:prstGeom>
          <a:ln w="76200" cap="sq">
            <a:solidFill>
              <a:srgbClr val="EAEAEA"/>
            </a:solidFill>
            <a:miter/>
          </a:ln>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Because MDMA increases the activity of these chemicals, some users experience negative effects. They may become anxious and agitated, become sweaty, have chills, or feel faint or dizzy.…"/>
          <p:cNvSpPr txBox="1">
            <a:spLocks noGrp="1"/>
          </p:cNvSpPr>
          <p:nvPr>
            <p:ph type="body" sz="half" idx="1"/>
          </p:nvPr>
        </p:nvSpPr>
        <p:spPr>
          <a:xfrm>
            <a:off x="457200" y="1371600"/>
            <a:ext cx="8229600" cy="3239729"/>
          </a:xfrm>
          <a:prstGeom prst="rect">
            <a:avLst/>
          </a:prstGeom>
        </p:spPr>
        <p:txBody>
          <a:bodyPr/>
          <a:lstStyle/>
          <a:p>
            <a:pPr marL="0" marR="64007" indent="0">
              <a:spcBef>
                <a:spcPts val="0"/>
              </a:spcBef>
              <a:spcAft>
                <a:spcPts val="1200"/>
              </a:spcAft>
              <a:buClrTx/>
              <a:buSzTx/>
              <a:buNone/>
              <a:defRPr sz="2400"/>
            </a:pPr>
            <a:r>
              <a:rPr lang="en-US" sz="2200" dirty="0"/>
              <a:t>S</a:t>
            </a:r>
            <a:r>
              <a:rPr sz="2200" dirty="0"/>
              <a:t>ome users experience negative effects</a:t>
            </a:r>
            <a:r>
              <a:rPr lang="en-US" sz="2200" dirty="0"/>
              <a:t> from MDMA use</a:t>
            </a:r>
            <a:r>
              <a:rPr sz="2200" dirty="0"/>
              <a:t>.</a:t>
            </a:r>
            <a:r>
              <a:rPr lang="en-US" sz="2200" dirty="0"/>
              <a:t>  </a:t>
            </a:r>
            <a:r>
              <a:rPr sz="2200" dirty="0"/>
              <a:t>They may become anxious and agitated, become sweaty, have chills, or feel faint or dizzy.</a:t>
            </a:r>
          </a:p>
          <a:p>
            <a:pPr marL="0" marR="64007" indent="0">
              <a:spcBef>
                <a:spcPts val="0"/>
              </a:spcBef>
              <a:spcAft>
                <a:spcPts val="1200"/>
              </a:spcAft>
              <a:buClrTx/>
              <a:buSzTx/>
              <a:buNone/>
              <a:defRPr sz="2400"/>
            </a:pPr>
            <a:r>
              <a:rPr sz="2200" dirty="0"/>
              <a:t>Even those who don</a:t>
            </a:r>
            <a:r>
              <a:rPr lang="en-US" sz="2200" dirty="0"/>
              <a:t>'</a:t>
            </a:r>
            <a:r>
              <a:rPr sz="2200" dirty="0"/>
              <a:t>t feel negative effects during use can experience bad after</a:t>
            </a:r>
            <a:r>
              <a:rPr lang="en-US" sz="2200" dirty="0"/>
              <a:t>-</a:t>
            </a:r>
            <a:r>
              <a:rPr sz="2200" dirty="0"/>
              <a:t>effects. </a:t>
            </a:r>
            <a:r>
              <a:rPr lang="en-US" sz="2200" dirty="0"/>
              <a:t> </a:t>
            </a:r>
            <a:r>
              <a:rPr sz="2200" dirty="0"/>
              <a:t>Even weeks later, people can experience confusion, depression, sleep problems, drug craving, and anxiety, because the surge of serotonin caused by MDMA reduces the brain's supply of this important chemical.</a:t>
            </a:r>
          </a:p>
        </p:txBody>
      </p:sp>
      <p:sp>
        <p:nvSpPr>
          <p:cNvPr id="410" name="MDMA EFFECTS"/>
          <p:cNvSpPr txBox="1">
            <a:spLocks noGrp="1"/>
          </p:cNvSpPr>
          <p:nvPr>
            <p:ph type="title"/>
          </p:nvPr>
        </p:nvSpPr>
        <p:spPr>
          <a:xfrm>
            <a:off x="0" y="0"/>
            <a:ext cx="9144000" cy="1371600"/>
          </a:xfrm>
          <a:prstGeom prst="rect">
            <a:avLst/>
          </a:prstGeom>
        </p:spPr>
        <p:txBody>
          <a:bodyPr>
            <a:normAutofit/>
          </a:bodyPr>
          <a:lstStyle>
            <a:lvl1pPr algn="ctr">
              <a:defRPr>
                <a:solidFill>
                  <a:srgbClr val="FF8AD8"/>
                </a:solidFill>
              </a:defRPr>
            </a:lvl1pPr>
          </a:lstStyle>
          <a:p>
            <a:r>
              <a:rPr lang="en-US" sz="3600" b="1" dirty="0">
                <a:solidFill>
                  <a:schemeClr val="accent3"/>
                </a:solidFill>
              </a:rPr>
              <a:t>MDMA Effects</a:t>
            </a:r>
            <a:endParaRPr sz="3600" b="1" dirty="0">
              <a:solidFill>
                <a:schemeClr val="accent3"/>
              </a:solidFill>
            </a:endParaRPr>
          </a:p>
        </p:txBody>
      </p:sp>
      <p:sp>
        <p:nvSpPr>
          <p:cNvPr id="411" name="Source:  https://teens.drugabuse.gov/drug-facts/mdma-ecstasy-or-molly"/>
          <p:cNvSpPr txBox="1"/>
          <p:nvPr/>
        </p:nvSpPr>
        <p:spPr>
          <a:xfrm>
            <a:off x="2085441" y="5332937"/>
            <a:ext cx="6702154"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64007" algn="r">
              <a:spcBef>
                <a:spcPts val="400"/>
              </a:spcBef>
              <a:defRPr sz="1500">
                <a:solidFill>
                  <a:srgbClr val="FFFFFF"/>
                </a:solidFill>
              </a:defRPr>
            </a:lvl1pPr>
          </a:lstStyle>
          <a:p>
            <a:r>
              <a:rPr sz="1400" dirty="0">
                <a:solidFill>
                  <a:schemeClr val="accent3"/>
                </a:solidFill>
              </a:rPr>
              <a:t>Source:  https://teens.drugabuse.gov/drug-facts/mdma-ecstasy-or-molly</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Ecstasy is both a hallucinogenic and a stimulant drug. It makes users experience a rush of good feelings (a high) and makes feelings much more intense, whether they're good or bad. The drug's effects usually last up to 6 hours.…"/>
          <p:cNvSpPr txBox="1">
            <a:spLocks noGrp="1"/>
          </p:cNvSpPr>
          <p:nvPr>
            <p:ph type="body" sz="half" idx="1"/>
          </p:nvPr>
        </p:nvSpPr>
        <p:spPr>
          <a:xfrm>
            <a:off x="457200" y="1371600"/>
            <a:ext cx="8229600" cy="5209799"/>
          </a:xfrm>
          <a:prstGeom prst="rect">
            <a:avLst/>
          </a:prstGeom>
        </p:spPr>
        <p:txBody>
          <a:bodyPr/>
          <a:lstStyle/>
          <a:p>
            <a:pPr marL="0" marR="64007" indent="0">
              <a:spcBef>
                <a:spcPts val="0"/>
              </a:spcBef>
              <a:spcAft>
                <a:spcPts val="1800"/>
              </a:spcAft>
              <a:buClrTx/>
              <a:buSzTx/>
              <a:buNone/>
              <a:defRPr sz="2300"/>
            </a:pPr>
            <a:r>
              <a:rPr sz="2200" dirty="0"/>
              <a:t>Ecstasy is both a hallucinogenic and a stimulant drug. </a:t>
            </a:r>
            <a:r>
              <a:rPr lang="en-US" sz="2200" dirty="0"/>
              <a:t> </a:t>
            </a:r>
            <a:r>
              <a:rPr sz="2200" dirty="0"/>
              <a:t>It makes users experience a rush of good feelings (a high) and makes feelings much more intense, whether they're good or bad. </a:t>
            </a:r>
            <a:r>
              <a:rPr lang="en-US" sz="2200" dirty="0"/>
              <a:t> </a:t>
            </a:r>
            <a:r>
              <a:rPr sz="2200" dirty="0"/>
              <a:t>The drug's effects usually last up to </a:t>
            </a:r>
            <a:r>
              <a:rPr lang="en-US" sz="2200" dirty="0"/>
              <a:t>six</a:t>
            </a:r>
            <a:r>
              <a:rPr sz="2200" dirty="0"/>
              <a:t> hours.</a:t>
            </a:r>
          </a:p>
          <a:p>
            <a:pPr marL="0" marR="64007" indent="0">
              <a:spcBef>
                <a:spcPts val="0"/>
              </a:spcBef>
              <a:spcAft>
                <a:spcPts val="1200"/>
              </a:spcAft>
              <a:buClrTx/>
              <a:buSzTx/>
              <a:buNone/>
              <a:defRPr sz="2300"/>
            </a:pPr>
            <a:r>
              <a:rPr sz="2200" dirty="0"/>
              <a:t>Ecstasy increases heart rate and can cause dry mouth, clenched teeth, blurred vision, chills, sweating, or nausea.</a:t>
            </a:r>
            <a:r>
              <a:rPr lang="en-US" sz="2200" dirty="0"/>
              <a:t>  </a:t>
            </a:r>
            <a:r>
              <a:rPr sz="2200" dirty="0"/>
              <a:t>It can make some users feel anxious, confused, and paranoid, like someone is trying to hurt them or is plotting against them. </a:t>
            </a:r>
            <a:r>
              <a:rPr lang="en-US" sz="2200" dirty="0"/>
              <a:t> </a:t>
            </a:r>
            <a:r>
              <a:rPr sz="2200" dirty="0"/>
              <a:t>Ecstasy may damage brain cells that are involved in thinking and memory.</a:t>
            </a:r>
          </a:p>
        </p:txBody>
      </p:sp>
      <p:sp>
        <p:nvSpPr>
          <p:cNvPr id="415" name="ECSTASY HIGH"/>
          <p:cNvSpPr txBox="1">
            <a:spLocks noGrp="1"/>
          </p:cNvSpPr>
          <p:nvPr>
            <p:ph type="title"/>
          </p:nvPr>
        </p:nvSpPr>
        <p:spPr>
          <a:xfrm>
            <a:off x="0" y="0"/>
            <a:ext cx="9144000" cy="1371600"/>
          </a:xfrm>
          <a:prstGeom prst="rect">
            <a:avLst/>
          </a:prstGeom>
        </p:spPr>
        <p:txBody>
          <a:bodyPr>
            <a:normAutofit/>
          </a:bodyPr>
          <a:lstStyle>
            <a:lvl1pPr algn="ctr" defTabSz="877823">
              <a:defRPr sz="4320">
                <a:solidFill>
                  <a:srgbClr val="FF8AD8"/>
                </a:solidFill>
                <a:effectLst>
                  <a:outerShdw blurRad="36576" dist="24384" dir="5400000" rotWithShape="0">
                    <a:srgbClr val="000000">
                      <a:alpha val="25000"/>
                    </a:srgbClr>
                  </a:outerShdw>
                </a:effectLst>
              </a:defRPr>
            </a:lvl1pPr>
          </a:lstStyle>
          <a:p>
            <a:r>
              <a:rPr lang="en-US" sz="3600" b="1" dirty="0">
                <a:solidFill>
                  <a:schemeClr val="accent3"/>
                </a:solidFill>
              </a:rPr>
              <a:t>Ecstasy High</a:t>
            </a:r>
            <a:endParaRPr sz="3600" b="1" dirty="0">
              <a:solidFill>
                <a:schemeClr val="accent3"/>
              </a:solidFill>
            </a:endParaRPr>
          </a:p>
        </p:txBody>
      </p:sp>
      <p:sp>
        <p:nvSpPr>
          <p:cNvPr id="416" name="Source:  https://kidshealth.org/en/teens/ecstasy.html"/>
          <p:cNvSpPr txBox="1"/>
          <p:nvPr/>
        </p:nvSpPr>
        <p:spPr>
          <a:xfrm>
            <a:off x="3773599" y="5920737"/>
            <a:ext cx="4913201"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64007" algn="r">
              <a:spcBef>
                <a:spcPts val="400"/>
              </a:spcBef>
              <a:defRPr sz="1400">
                <a:solidFill>
                  <a:srgbClr val="FFFFFF"/>
                </a:solidFill>
              </a:defRPr>
            </a:lvl1pPr>
          </a:lstStyle>
          <a:p>
            <a:r>
              <a:rPr dirty="0">
                <a:solidFill>
                  <a:schemeClr val="accent3"/>
                </a:solidFill>
              </a:rPr>
              <a:t>Source:  https://kidshealth.org/en/teens/ecstasy.html</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0B9F4-70AF-4773-8990-4BE3BE320F15}"/>
              </a:ext>
            </a:extLst>
          </p:cNvPr>
          <p:cNvSpPr>
            <a:spLocks noGrp="1"/>
          </p:cNvSpPr>
          <p:nvPr>
            <p:ph type="title"/>
          </p:nvPr>
        </p:nvSpPr>
        <p:spPr/>
        <p:txBody>
          <a:bodyPr lIns="45719" tIns="45720" rIns="45719" bIns="45720" anchor="ctr">
            <a:normAutofit/>
          </a:bodyPr>
          <a:lstStyle/>
          <a:p>
            <a:pPr algn="ctr"/>
            <a:r>
              <a:rPr lang="en-US" b="1" dirty="0"/>
              <a:t>South Carolina Data- Alcohol</a:t>
            </a:r>
            <a:endParaRPr lang="en-US" dirty="0"/>
          </a:p>
        </p:txBody>
      </p:sp>
      <p:pic>
        <p:nvPicPr>
          <p:cNvPr id="5" name="Picture 4">
            <a:extLst>
              <a:ext uri="{FF2B5EF4-FFF2-40B4-BE49-F238E27FC236}">
                <a16:creationId xmlns:a16="http://schemas.microsoft.com/office/drawing/2014/main" id="{24EA1F1D-BA5F-4E9B-8BF9-C3EB663AE1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20000">
            <a:off x="177668" y="6158380"/>
            <a:ext cx="1435608" cy="264442"/>
          </a:xfrm>
          <a:prstGeom prst="rect">
            <a:avLst/>
          </a:prstGeom>
        </p:spPr>
      </p:pic>
      <p:pic>
        <p:nvPicPr>
          <p:cNvPr id="2" name="Picture 1">
            <a:extLst>
              <a:ext uri="{FF2B5EF4-FFF2-40B4-BE49-F238E27FC236}">
                <a16:creationId xmlns:a16="http://schemas.microsoft.com/office/drawing/2014/main" id="{14912BC1-2BF7-4BE1-B49D-447719C469B7}"/>
              </a:ext>
            </a:extLst>
          </p:cNvPr>
          <p:cNvPicPr>
            <a:picLocks noChangeAspect="1"/>
          </p:cNvPicPr>
          <p:nvPr/>
        </p:nvPicPr>
        <p:blipFill>
          <a:blip r:embed="rId3"/>
          <a:stretch>
            <a:fillRect/>
          </a:stretch>
        </p:blipFill>
        <p:spPr>
          <a:xfrm>
            <a:off x="170373" y="1321925"/>
            <a:ext cx="8677791" cy="4295708"/>
          </a:xfrm>
          <a:prstGeom prst="rect">
            <a:avLst/>
          </a:prstGeom>
        </p:spPr>
      </p:pic>
      <p:sp>
        <p:nvSpPr>
          <p:cNvPr id="4" name="Rectangle 3">
            <a:extLst>
              <a:ext uri="{FF2B5EF4-FFF2-40B4-BE49-F238E27FC236}">
                <a16:creationId xmlns:a16="http://schemas.microsoft.com/office/drawing/2014/main" id="{29FA6205-229A-4850-A4D0-1998B744DCB4}"/>
              </a:ext>
            </a:extLst>
          </p:cNvPr>
          <p:cNvSpPr/>
          <p:nvPr/>
        </p:nvSpPr>
        <p:spPr>
          <a:xfrm>
            <a:off x="4401626" y="5767381"/>
            <a:ext cx="4572000" cy="523220"/>
          </a:xfrm>
          <a:prstGeom prst="rect">
            <a:avLst/>
          </a:prstGeom>
        </p:spPr>
        <p:txBody>
          <a:bodyPr>
            <a:spAutoFit/>
          </a:bodyPr>
          <a:lstStyle/>
          <a:p>
            <a:r>
              <a:rPr lang="en-US" sz="1400" dirty="0"/>
              <a:t>Source: </a:t>
            </a:r>
            <a:r>
              <a:rPr lang="en-US" sz="1400" dirty="0">
                <a:hlinkClick r:id="rId4"/>
              </a:rPr>
              <a:t>https://nccd.cdc.gov/youthonline/App/Results</a:t>
            </a:r>
            <a:endParaRPr lang="en-US" sz="1400" dirty="0"/>
          </a:p>
        </p:txBody>
      </p:sp>
    </p:spTree>
    <p:extLst>
      <p:ext uri="{BB962C8B-B14F-4D97-AF65-F5344CB8AC3E}">
        <p14:creationId xmlns:p14="http://schemas.microsoft.com/office/powerpoint/2010/main" val="135413419"/>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DAD5C-367D-4541-8F84-6746442BAACD}"/>
              </a:ext>
            </a:extLst>
          </p:cNvPr>
          <p:cNvSpPr>
            <a:spLocks noGrp="1"/>
          </p:cNvSpPr>
          <p:nvPr>
            <p:ph type="title"/>
          </p:nvPr>
        </p:nvSpPr>
        <p:spPr/>
        <p:txBody>
          <a:bodyPr/>
          <a:lstStyle/>
          <a:p>
            <a:pPr algn="ctr"/>
            <a:r>
              <a:rPr lang="en-US" b="1" dirty="0"/>
              <a:t>South Carolina Data- Alcohol</a:t>
            </a:r>
            <a:endParaRPr lang="en-US" dirty="0"/>
          </a:p>
        </p:txBody>
      </p:sp>
      <p:pic>
        <p:nvPicPr>
          <p:cNvPr id="4" name="Picture 3">
            <a:extLst>
              <a:ext uri="{FF2B5EF4-FFF2-40B4-BE49-F238E27FC236}">
                <a16:creationId xmlns:a16="http://schemas.microsoft.com/office/drawing/2014/main" id="{C7063A93-6283-41AE-974F-3F40BEE8DE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20000">
            <a:off x="177668" y="6158380"/>
            <a:ext cx="1435608" cy="264442"/>
          </a:xfrm>
          <a:prstGeom prst="rect">
            <a:avLst/>
          </a:prstGeom>
        </p:spPr>
      </p:pic>
      <p:pic>
        <p:nvPicPr>
          <p:cNvPr id="5" name="Picture 4">
            <a:extLst>
              <a:ext uri="{FF2B5EF4-FFF2-40B4-BE49-F238E27FC236}">
                <a16:creationId xmlns:a16="http://schemas.microsoft.com/office/drawing/2014/main" id="{1F4A3DF6-CC59-4C59-AB1A-40312BFE9E9D}"/>
              </a:ext>
            </a:extLst>
          </p:cNvPr>
          <p:cNvPicPr>
            <a:picLocks noChangeAspect="1"/>
          </p:cNvPicPr>
          <p:nvPr/>
        </p:nvPicPr>
        <p:blipFill>
          <a:blip r:embed="rId3"/>
          <a:stretch>
            <a:fillRect/>
          </a:stretch>
        </p:blipFill>
        <p:spPr>
          <a:xfrm>
            <a:off x="189873" y="1331259"/>
            <a:ext cx="8806210" cy="4286374"/>
          </a:xfrm>
          <a:prstGeom prst="rect">
            <a:avLst/>
          </a:prstGeom>
        </p:spPr>
      </p:pic>
      <p:sp>
        <p:nvSpPr>
          <p:cNvPr id="6" name="Rectangle 5">
            <a:extLst>
              <a:ext uri="{FF2B5EF4-FFF2-40B4-BE49-F238E27FC236}">
                <a16:creationId xmlns:a16="http://schemas.microsoft.com/office/drawing/2014/main" id="{87692DD7-26D9-4A45-BA0D-CC97114034C3}"/>
              </a:ext>
            </a:extLst>
          </p:cNvPr>
          <p:cNvSpPr/>
          <p:nvPr/>
        </p:nvSpPr>
        <p:spPr>
          <a:xfrm>
            <a:off x="4706471" y="5954291"/>
            <a:ext cx="4572000" cy="523220"/>
          </a:xfrm>
          <a:prstGeom prst="rect">
            <a:avLst/>
          </a:prstGeom>
        </p:spPr>
        <p:txBody>
          <a:bodyPr>
            <a:spAutoFit/>
          </a:bodyPr>
          <a:lstStyle/>
          <a:p>
            <a:r>
              <a:rPr lang="en-US" sz="1400" dirty="0"/>
              <a:t>Source: </a:t>
            </a:r>
            <a:r>
              <a:rPr lang="en-US" sz="1400" dirty="0">
                <a:hlinkClick r:id="rId4"/>
              </a:rPr>
              <a:t>https://nccd.cdc.gov/youthonline/App/Results</a:t>
            </a:r>
            <a:endParaRPr lang="en-US" sz="1400" dirty="0"/>
          </a:p>
        </p:txBody>
      </p:sp>
    </p:spTree>
    <p:extLst>
      <p:ext uri="{BB962C8B-B14F-4D97-AF65-F5344CB8AC3E}">
        <p14:creationId xmlns:p14="http://schemas.microsoft.com/office/powerpoint/2010/main" val="2056016122"/>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DAD5C-367D-4541-8F84-6746442BAACD}"/>
              </a:ext>
            </a:extLst>
          </p:cNvPr>
          <p:cNvSpPr>
            <a:spLocks noGrp="1"/>
          </p:cNvSpPr>
          <p:nvPr>
            <p:ph type="title"/>
          </p:nvPr>
        </p:nvSpPr>
        <p:spPr/>
        <p:txBody>
          <a:bodyPr/>
          <a:lstStyle/>
          <a:p>
            <a:pPr algn="ctr"/>
            <a:r>
              <a:rPr lang="en-US" b="1" dirty="0"/>
              <a:t>South Carolina Data- Alcohol</a:t>
            </a:r>
            <a:endParaRPr lang="en-US" dirty="0"/>
          </a:p>
        </p:txBody>
      </p:sp>
      <p:pic>
        <p:nvPicPr>
          <p:cNvPr id="4" name="Picture 3">
            <a:extLst>
              <a:ext uri="{FF2B5EF4-FFF2-40B4-BE49-F238E27FC236}">
                <a16:creationId xmlns:a16="http://schemas.microsoft.com/office/drawing/2014/main" id="{C7063A93-6283-41AE-974F-3F40BEE8DE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20000">
            <a:off x="177668" y="6158380"/>
            <a:ext cx="1435608" cy="264442"/>
          </a:xfrm>
          <a:prstGeom prst="rect">
            <a:avLst/>
          </a:prstGeom>
        </p:spPr>
      </p:pic>
      <p:pic>
        <p:nvPicPr>
          <p:cNvPr id="3" name="Picture 2">
            <a:extLst>
              <a:ext uri="{FF2B5EF4-FFF2-40B4-BE49-F238E27FC236}">
                <a16:creationId xmlns:a16="http://schemas.microsoft.com/office/drawing/2014/main" id="{0AEF17E3-6E3A-430B-A205-D6C8BF33C767}"/>
              </a:ext>
            </a:extLst>
          </p:cNvPr>
          <p:cNvPicPr>
            <a:picLocks noChangeAspect="1"/>
          </p:cNvPicPr>
          <p:nvPr/>
        </p:nvPicPr>
        <p:blipFill>
          <a:blip r:embed="rId3"/>
          <a:stretch>
            <a:fillRect/>
          </a:stretch>
        </p:blipFill>
        <p:spPr>
          <a:xfrm>
            <a:off x="170374" y="1237128"/>
            <a:ext cx="8821947" cy="4549837"/>
          </a:xfrm>
          <a:prstGeom prst="rect">
            <a:avLst/>
          </a:prstGeom>
        </p:spPr>
      </p:pic>
      <p:sp>
        <p:nvSpPr>
          <p:cNvPr id="6" name="Rectangle 5">
            <a:extLst>
              <a:ext uri="{FF2B5EF4-FFF2-40B4-BE49-F238E27FC236}">
                <a16:creationId xmlns:a16="http://schemas.microsoft.com/office/drawing/2014/main" id="{35D939C8-E594-4577-9BE8-CB5BB7706167}"/>
              </a:ext>
            </a:extLst>
          </p:cNvPr>
          <p:cNvSpPr/>
          <p:nvPr/>
        </p:nvSpPr>
        <p:spPr>
          <a:xfrm>
            <a:off x="4729265" y="6027738"/>
            <a:ext cx="4572000" cy="523220"/>
          </a:xfrm>
          <a:prstGeom prst="rect">
            <a:avLst/>
          </a:prstGeom>
        </p:spPr>
        <p:txBody>
          <a:bodyPr>
            <a:spAutoFit/>
          </a:bodyPr>
          <a:lstStyle/>
          <a:p>
            <a:r>
              <a:rPr lang="en-US" sz="1400" dirty="0"/>
              <a:t>Source: </a:t>
            </a:r>
            <a:r>
              <a:rPr lang="en-US" sz="1400" dirty="0">
                <a:hlinkClick r:id="rId4"/>
              </a:rPr>
              <a:t>https://nccd.cdc.gov/youthonline/App/Results</a:t>
            </a:r>
            <a:endParaRPr lang="en-US" sz="1400" dirty="0"/>
          </a:p>
        </p:txBody>
      </p:sp>
    </p:spTree>
    <p:extLst>
      <p:ext uri="{BB962C8B-B14F-4D97-AF65-F5344CB8AC3E}">
        <p14:creationId xmlns:p14="http://schemas.microsoft.com/office/powerpoint/2010/main" val="1081882636"/>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DAD5C-367D-4541-8F84-6746442BAACD}"/>
              </a:ext>
            </a:extLst>
          </p:cNvPr>
          <p:cNvSpPr>
            <a:spLocks noGrp="1"/>
          </p:cNvSpPr>
          <p:nvPr>
            <p:ph type="title"/>
          </p:nvPr>
        </p:nvSpPr>
        <p:spPr/>
        <p:txBody>
          <a:bodyPr/>
          <a:lstStyle/>
          <a:p>
            <a:pPr algn="ctr"/>
            <a:r>
              <a:rPr lang="en-US" b="1" dirty="0"/>
              <a:t>South Carolina Data- Alcohol</a:t>
            </a:r>
            <a:endParaRPr lang="en-US" dirty="0"/>
          </a:p>
        </p:txBody>
      </p:sp>
      <p:pic>
        <p:nvPicPr>
          <p:cNvPr id="4" name="Picture 3">
            <a:extLst>
              <a:ext uri="{FF2B5EF4-FFF2-40B4-BE49-F238E27FC236}">
                <a16:creationId xmlns:a16="http://schemas.microsoft.com/office/drawing/2014/main" id="{C7063A93-6283-41AE-974F-3F40BEE8DE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20000">
            <a:off x="177668" y="6158380"/>
            <a:ext cx="1435608" cy="264442"/>
          </a:xfrm>
          <a:prstGeom prst="rect">
            <a:avLst/>
          </a:prstGeom>
        </p:spPr>
      </p:pic>
      <p:pic>
        <p:nvPicPr>
          <p:cNvPr id="5" name="Picture 4">
            <a:extLst>
              <a:ext uri="{FF2B5EF4-FFF2-40B4-BE49-F238E27FC236}">
                <a16:creationId xmlns:a16="http://schemas.microsoft.com/office/drawing/2014/main" id="{E884A2B1-79F5-449B-8484-07C39F1AB86E}"/>
              </a:ext>
            </a:extLst>
          </p:cNvPr>
          <p:cNvPicPr>
            <a:picLocks noChangeAspect="1"/>
          </p:cNvPicPr>
          <p:nvPr/>
        </p:nvPicPr>
        <p:blipFill>
          <a:blip r:embed="rId3"/>
          <a:stretch>
            <a:fillRect/>
          </a:stretch>
        </p:blipFill>
        <p:spPr>
          <a:xfrm>
            <a:off x="170374" y="1385047"/>
            <a:ext cx="8841766" cy="4232586"/>
          </a:xfrm>
          <a:prstGeom prst="rect">
            <a:avLst/>
          </a:prstGeom>
        </p:spPr>
      </p:pic>
      <p:sp>
        <p:nvSpPr>
          <p:cNvPr id="6" name="Rectangle 5">
            <a:extLst>
              <a:ext uri="{FF2B5EF4-FFF2-40B4-BE49-F238E27FC236}">
                <a16:creationId xmlns:a16="http://schemas.microsoft.com/office/drawing/2014/main" id="{CC63F20A-C19C-4E60-BD3A-407ADCBC4E14}"/>
              </a:ext>
            </a:extLst>
          </p:cNvPr>
          <p:cNvSpPr/>
          <p:nvPr/>
        </p:nvSpPr>
        <p:spPr>
          <a:xfrm>
            <a:off x="4440140" y="5828936"/>
            <a:ext cx="4572000" cy="523220"/>
          </a:xfrm>
          <a:prstGeom prst="rect">
            <a:avLst/>
          </a:prstGeom>
        </p:spPr>
        <p:txBody>
          <a:bodyPr>
            <a:spAutoFit/>
          </a:bodyPr>
          <a:lstStyle/>
          <a:p>
            <a:r>
              <a:rPr lang="en-US" sz="1400" dirty="0"/>
              <a:t>Source: </a:t>
            </a:r>
            <a:r>
              <a:rPr lang="en-US" sz="1400" dirty="0">
                <a:hlinkClick r:id="rId4"/>
              </a:rPr>
              <a:t>https://nccd.cdc.gov/youthonline/App/Results</a:t>
            </a:r>
            <a:endParaRPr lang="en-US" sz="1400" dirty="0"/>
          </a:p>
        </p:txBody>
      </p:sp>
    </p:spTree>
    <p:extLst>
      <p:ext uri="{BB962C8B-B14F-4D97-AF65-F5344CB8AC3E}">
        <p14:creationId xmlns:p14="http://schemas.microsoft.com/office/powerpoint/2010/main" val="2121797134"/>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0B9F4-70AF-4773-8990-4BE3BE320F15}"/>
              </a:ext>
            </a:extLst>
          </p:cNvPr>
          <p:cNvSpPr>
            <a:spLocks noGrp="1"/>
          </p:cNvSpPr>
          <p:nvPr>
            <p:ph type="title"/>
          </p:nvPr>
        </p:nvSpPr>
        <p:spPr/>
        <p:txBody>
          <a:bodyPr lIns="45719" tIns="45720" rIns="45719" bIns="45720" anchor="ctr">
            <a:normAutofit/>
          </a:bodyPr>
          <a:lstStyle/>
          <a:p>
            <a:pPr algn="ctr"/>
            <a:r>
              <a:rPr lang="en-US" b="1" dirty="0"/>
              <a:t>South Carolina Data- Marijuana</a:t>
            </a:r>
            <a:endParaRPr lang="en-US" dirty="0"/>
          </a:p>
        </p:txBody>
      </p:sp>
      <p:pic>
        <p:nvPicPr>
          <p:cNvPr id="5" name="Picture 4">
            <a:extLst>
              <a:ext uri="{FF2B5EF4-FFF2-40B4-BE49-F238E27FC236}">
                <a16:creationId xmlns:a16="http://schemas.microsoft.com/office/drawing/2014/main" id="{24EA1F1D-BA5F-4E9B-8BF9-C3EB663AE1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20000">
            <a:off x="177668" y="6158380"/>
            <a:ext cx="1435608" cy="264442"/>
          </a:xfrm>
          <a:prstGeom prst="rect">
            <a:avLst/>
          </a:prstGeom>
        </p:spPr>
      </p:pic>
      <p:pic>
        <p:nvPicPr>
          <p:cNvPr id="2" name="Picture 1">
            <a:extLst>
              <a:ext uri="{FF2B5EF4-FFF2-40B4-BE49-F238E27FC236}">
                <a16:creationId xmlns:a16="http://schemas.microsoft.com/office/drawing/2014/main" id="{6AED02E9-64BC-4D82-BCBC-D59C5E0D1A40}"/>
              </a:ext>
            </a:extLst>
          </p:cNvPr>
          <p:cNvPicPr>
            <a:picLocks noChangeAspect="1"/>
          </p:cNvPicPr>
          <p:nvPr/>
        </p:nvPicPr>
        <p:blipFill>
          <a:blip r:embed="rId3"/>
          <a:stretch>
            <a:fillRect/>
          </a:stretch>
        </p:blipFill>
        <p:spPr>
          <a:xfrm>
            <a:off x="170374" y="1321925"/>
            <a:ext cx="8798814" cy="4295708"/>
          </a:xfrm>
          <a:prstGeom prst="rect">
            <a:avLst/>
          </a:prstGeom>
        </p:spPr>
      </p:pic>
      <p:sp>
        <p:nvSpPr>
          <p:cNvPr id="4" name="Rectangle 3">
            <a:extLst>
              <a:ext uri="{FF2B5EF4-FFF2-40B4-BE49-F238E27FC236}">
                <a16:creationId xmlns:a16="http://schemas.microsoft.com/office/drawing/2014/main" id="{AD0082F2-85D2-49E4-8307-35602F8ACDEA}"/>
              </a:ext>
            </a:extLst>
          </p:cNvPr>
          <p:cNvSpPr/>
          <p:nvPr/>
        </p:nvSpPr>
        <p:spPr>
          <a:xfrm>
            <a:off x="4569781" y="5858754"/>
            <a:ext cx="4572000" cy="523220"/>
          </a:xfrm>
          <a:prstGeom prst="rect">
            <a:avLst/>
          </a:prstGeom>
        </p:spPr>
        <p:txBody>
          <a:bodyPr>
            <a:spAutoFit/>
          </a:bodyPr>
          <a:lstStyle/>
          <a:p>
            <a:r>
              <a:rPr lang="en-US" sz="1400" dirty="0"/>
              <a:t>Source: </a:t>
            </a:r>
            <a:r>
              <a:rPr lang="en-US" sz="1400" dirty="0">
                <a:hlinkClick r:id="rId4"/>
              </a:rPr>
              <a:t>https://nccd.cdc.gov/youthonline/App/Results</a:t>
            </a:r>
            <a:endParaRPr lang="en-US" sz="1400" dirty="0"/>
          </a:p>
        </p:txBody>
      </p:sp>
    </p:spTree>
    <p:extLst>
      <p:ext uri="{BB962C8B-B14F-4D97-AF65-F5344CB8AC3E}">
        <p14:creationId xmlns:p14="http://schemas.microsoft.com/office/powerpoint/2010/main" val="102067686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Disruption of normal growth and sexual development.…"/>
          <p:cNvSpPr txBox="1">
            <a:spLocks noGrp="1"/>
          </p:cNvSpPr>
          <p:nvPr>
            <p:ph type="body" sz="half" idx="1"/>
          </p:nvPr>
        </p:nvSpPr>
        <p:spPr>
          <a:xfrm>
            <a:off x="457200" y="640080"/>
            <a:ext cx="8229600" cy="4502191"/>
          </a:xfrm>
          <a:prstGeom prst="rect">
            <a:avLst/>
          </a:prstGeom>
        </p:spPr>
        <p:txBody>
          <a:bodyPr/>
          <a:lstStyle/>
          <a:p>
            <a:pPr marL="0" marR="64007" lvl="1" indent="0">
              <a:spcBef>
                <a:spcPts val="0"/>
              </a:spcBef>
              <a:spcAft>
                <a:spcPts val="600"/>
              </a:spcAft>
              <a:buClrTx/>
              <a:buNone/>
              <a:defRPr sz="2100"/>
            </a:pPr>
            <a:r>
              <a:rPr lang="en-US" sz="2400" b="1" u="sng" dirty="0"/>
              <a:t>Consequences of Underage Drinking </a:t>
            </a:r>
            <a:r>
              <a:rPr lang="en-US" sz="2400" b="1" i="1" u="sng" dirty="0"/>
              <a:t>(continued)</a:t>
            </a:r>
            <a:endParaRPr lang="en-US" sz="2400" dirty="0"/>
          </a:p>
          <a:p>
            <a:pPr marL="685800" marR="64007" lvl="1" indent="-228600">
              <a:spcBef>
                <a:spcPts val="0"/>
              </a:spcBef>
              <a:spcAft>
                <a:spcPts val="600"/>
              </a:spcAft>
              <a:buClr>
                <a:schemeClr val="accent2"/>
              </a:buClr>
              <a:buFont typeface="Wingdings" panose="05000000000000000000" pitchFamily="2" charset="2"/>
              <a:buChar char="§"/>
              <a:defRPr sz="2100"/>
            </a:pPr>
            <a:r>
              <a:rPr sz="2200" dirty="0"/>
              <a:t>Disruption of normal growth and sexual development</a:t>
            </a:r>
          </a:p>
          <a:p>
            <a:pPr marL="685800" marR="64007" lvl="1" indent="-228600">
              <a:spcBef>
                <a:spcPts val="0"/>
              </a:spcBef>
              <a:spcAft>
                <a:spcPts val="600"/>
              </a:spcAft>
              <a:buClr>
                <a:schemeClr val="accent2"/>
              </a:buClr>
              <a:buFont typeface="Wingdings" panose="05000000000000000000" pitchFamily="2" charset="2"/>
              <a:buChar char="§"/>
              <a:defRPr sz="2100"/>
            </a:pPr>
            <a:r>
              <a:rPr sz="2200" dirty="0"/>
              <a:t>Physical and sexual assault</a:t>
            </a:r>
          </a:p>
          <a:p>
            <a:pPr marL="685800" marR="64007" lvl="1" indent="-228600">
              <a:spcBef>
                <a:spcPts val="0"/>
              </a:spcBef>
              <a:spcAft>
                <a:spcPts val="600"/>
              </a:spcAft>
              <a:buClr>
                <a:schemeClr val="accent2"/>
              </a:buClr>
              <a:buFont typeface="Wingdings" panose="05000000000000000000" pitchFamily="2" charset="2"/>
              <a:buChar char="§"/>
              <a:defRPr sz="2100"/>
            </a:pPr>
            <a:r>
              <a:rPr sz="2200" dirty="0"/>
              <a:t>Higher risk for suicide and homicide</a:t>
            </a:r>
          </a:p>
          <a:p>
            <a:pPr marL="685800" marR="64007" lvl="1" indent="-228600">
              <a:spcBef>
                <a:spcPts val="0"/>
              </a:spcBef>
              <a:spcAft>
                <a:spcPts val="600"/>
              </a:spcAft>
              <a:buClr>
                <a:schemeClr val="accent2"/>
              </a:buClr>
              <a:buFont typeface="Wingdings" panose="05000000000000000000" pitchFamily="2" charset="2"/>
              <a:buChar char="§"/>
              <a:defRPr sz="2100"/>
            </a:pPr>
            <a:r>
              <a:rPr sz="2200" dirty="0"/>
              <a:t>Alcohol</a:t>
            </a:r>
            <a:r>
              <a:rPr lang="en-US" sz="2200" dirty="0"/>
              <a:t>-</a:t>
            </a:r>
            <a:r>
              <a:rPr sz="2200" dirty="0"/>
              <a:t>related car crashes and other unintentional injuries, such as burns, falls, and drowning</a:t>
            </a:r>
          </a:p>
          <a:p>
            <a:pPr marL="685800" marR="64007" lvl="1" indent="-228600">
              <a:spcBef>
                <a:spcPts val="0"/>
              </a:spcBef>
              <a:spcAft>
                <a:spcPts val="600"/>
              </a:spcAft>
              <a:buClr>
                <a:schemeClr val="accent2"/>
              </a:buClr>
              <a:buFont typeface="Wingdings" panose="05000000000000000000" pitchFamily="2" charset="2"/>
              <a:buChar char="§"/>
              <a:defRPr sz="2100"/>
            </a:pPr>
            <a:r>
              <a:rPr sz="2200" dirty="0"/>
              <a:t>Memory problems</a:t>
            </a:r>
          </a:p>
          <a:p>
            <a:pPr marL="685800" marR="64007" lvl="1" indent="-228600">
              <a:spcBef>
                <a:spcPts val="0"/>
              </a:spcBef>
              <a:spcAft>
                <a:spcPts val="600"/>
              </a:spcAft>
              <a:buClr>
                <a:schemeClr val="accent2"/>
              </a:buClr>
              <a:buFont typeface="Wingdings" panose="05000000000000000000" pitchFamily="2" charset="2"/>
              <a:buChar char="§"/>
              <a:defRPr sz="2100"/>
            </a:pPr>
            <a:r>
              <a:rPr sz="2200" dirty="0"/>
              <a:t>Misuse of other drugs</a:t>
            </a:r>
          </a:p>
          <a:p>
            <a:pPr marL="685800" marR="64007" lvl="1" indent="-228600">
              <a:spcBef>
                <a:spcPts val="0"/>
              </a:spcBef>
              <a:spcAft>
                <a:spcPts val="600"/>
              </a:spcAft>
              <a:buClr>
                <a:schemeClr val="accent2"/>
              </a:buClr>
              <a:buFont typeface="Wingdings" panose="05000000000000000000" pitchFamily="2" charset="2"/>
              <a:buChar char="§"/>
              <a:defRPr sz="2100"/>
            </a:pPr>
            <a:r>
              <a:rPr sz="2200" dirty="0"/>
              <a:t>Changes in brain development that</a:t>
            </a:r>
            <a:br>
              <a:rPr lang="en-US" sz="2200" dirty="0"/>
            </a:br>
            <a:r>
              <a:rPr sz="2200" dirty="0"/>
              <a:t>may have</a:t>
            </a:r>
            <a:r>
              <a:rPr lang="en-US" sz="2200" dirty="0"/>
              <a:t> </a:t>
            </a:r>
            <a:r>
              <a:rPr sz="2200" dirty="0"/>
              <a:t>lifelong effects</a:t>
            </a:r>
          </a:p>
          <a:p>
            <a:pPr marL="685800" marR="64007" lvl="1" indent="-228600">
              <a:spcAft>
                <a:spcPts val="600"/>
              </a:spcAft>
              <a:buClr>
                <a:schemeClr val="accent2"/>
              </a:buClr>
              <a:buFont typeface="Wingdings" panose="05000000000000000000" pitchFamily="2" charset="2"/>
              <a:buChar char="§"/>
              <a:defRPr sz="2100"/>
            </a:pPr>
            <a:r>
              <a:rPr sz="2200" dirty="0"/>
              <a:t>Death from alcohol poisoning</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pic>
        <p:nvPicPr>
          <p:cNvPr id="153" name="shutterstock_467459042.jpg" descr="shutterstock_467459042.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268853" y="3210069"/>
            <a:ext cx="2372227" cy="3416842"/>
          </a:xfrm>
          <a:prstGeom prst="rect">
            <a:avLst/>
          </a:prstGeom>
          <a:ln w="76200" cap="sq">
            <a:solidFill>
              <a:srgbClr val="EAEAEA"/>
            </a:solidFill>
            <a:miter/>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41EC0-B99B-4B92-878D-E5E565DAE826}"/>
              </a:ext>
            </a:extLst>
          </p:cNvPr>
          <p:cNvSpPr>
            <a:spLocks noGrp="1"/>
          </p:cNvSpPr>
          <p:nvPr>
            <p:ph type="title"/>
          </p:nvPr>
        </p:nvSpPr>
        <p:spPr/>
        <p:txBody>
          <a:bodyPr/>
          <a:lstStyle/>
          <a:p>
            <a:pPr algn="ctr"/>
            <a:r>
              <a:rPr lang="en-US" b="1" dirty="0"/>
              <a:t>South Carolina Data- Marijuana</a:t>
            </a:r>
            <a:endParaRPr lang="en-US" dirty="0"/>
          </a:p>
        </p:txBody>
      </p:sp>
      <p:pic>
        <p:nvPicPr>
          <p:cNvPr id="4" name="Picture 3">
            <a:extLst>
              <a:ext uri="{FF2B5EF4-FFF2-40B4-BE49-F238E27FC236}">
                <a16:creationId xmlns:a16="http://schemas.microsoft.com/office/drawing/2014/main" id="{C8DC0526-A907-4508-AEB3-4B461F447FDE}"/>
              </a:ext>
            </a:extLst>
          </p:cNvPr>
          <p:cNvPicPr>
            <a:picLocks noChangeAspect="1"/>
          </p:cNvPicPr>
          <p:nvPr/>
        </p:nvPicPr>
        <p:blipFill>
          <a:blip r:embed="rId2"/>
          <a:stretch>
            <a:fillRect/>
          </a:stretch>
        </p:blipFill>
        <p:spPr>
          <a:xfrm>
            <a:off x="242046" y="1424043"/>
            <a:ext cx="8659907" cy="4274272"/>
          </a:xfrm>
          <a:prstGeom prst="rect">
            <a:avLst/>
          </a:prstGeom>
        </p:spPr>
      </p:pic>
      <p:sp>
        <p:nvSpPr>
          <p:cNvPr id="5" name="Rectangle 4">
            <a:extLst>
              <a:ext uri="{FF2B5EF4-FFF2-40B4-BE49-F238E27FC236}">
                <a16:creationId xmlns:a16="http://schemas.microsoft.com/office/drawing/2014/main" id="{4D62FCD7-7647-4F57-B77C-EC5DD92B875B}"/>
              </a:ext>
            </a:extLst>
          </p:cNvPr>
          <p:cNvSpPr/>
          <p:nvPr/>
        </p:nvSpPr>
        <p:spPr>
          <a:xfrm>
            <a:off x="4329953" y="6113829"/>
            <a:ext cx="4572000" cy="523220"/>
          </a:xfrm>
          <a:prstGeom prst="rect">
            <a:avLst/>
          </a:prstGeom>
        </p:spPr>
        <p:txBody>
          <a:bodyPr>
            <a:spAutoFit/>
          </a:bodyPr>
          <a:lstStyle/>
          <a:p>
            <a:r>
              <a:rPr lang="en-US" sz="1400" dirty="0"/>
              <a:t>Source: </a:t>
            </a:r>
            <a:r>
              <a:rPr lang="en-US" sz="1400" dirty="0">
                <a:hlinkClick r:id="rId3"/>
              </a:rPr>
              <a:t>https://nccd.cdc.gov/youthonline/App/Results</a:t>
            </a:r>
            <a:endParaRPr lang="en-US" sz="1400" dirty="0"/>
          </a:p>
        </p:txBody>
      </p:sp>
      <p:pic>
        <p:nvPicPr>
          <p:cNvPr id="6" name="Picture 5">
            <a:extLst>
              <a:ext uri="{FF2B5EF4-FFF2-40B4-BE49-F238E27FC236}">
                <a16:creationId xmlns:a16="http://schemas.microsoft.com/office/drawing/2014/main" id="{6281AFB5-8523-4D66-836C-0BE9009013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20000">
            <a:off x="88890" y="6297394"/>
            <a:ext cx="1435608" cy="264442"/>
          </a:xfrm>
          <a:prstGeom prst="rect">
            <a:avLst/>
          </a:prstGeom>
        </p:spPr>
      </p:pic>
    </p:spTree>
    <p:extLst>
      <p:ext uri="{BB962C8B-B14F-4D97-AF65-F5344CB8AC3E}">
        <p14:creationId xmlns:p14="http://schemas.microsoft.com/office/powerpoint/2010/main" val="4139156720"/>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624FB-E90D-4074-B056-96F51B63D284}"/>
              </a:ext>
            </a:extLst>
          </p:cNvPr>
          <p:cNvSpPr>
            <a:spLocks noGrp="1"/>
          </p:cNvSpPr>
          <p:nvPr>
            <p:ph type="title"/>
          </p:nvPr>
        </p:nvSpPr>
        <p:spPr/>
        <p:txBody>
          <a:bodyPr/>
          <a:lstStyle/>
          <a:p>
            <a:pPr algn="ctr"/>
            <a:r>
              <a:rPr lang="en-US" b="1" dirty="0"/>
              <a:t>South Carolina Data-Marijuana</a:t>
            </a:r>
            <a:endParaRPr lang="en-US" dirty="0"/>
          </a:p>
        </p:txBody>
      </p:sp>
      <p:pic>
        <p:nvPicPr>
          <p:cNvPr id="4" name="Picture 3">
            <a:extLst>
              <a:ext uri="{FF2B5EF4-FFF2-40B4-BE49-F238E27FC236}">
                <a16:creationId xmlns:a16="http://schemas.microsoft.com/office/drawing/2014/main" id="{A9FC096D-503F-48AE-8965-9D60E2A48A87}"/>
              </a:ext>
            </a:extLst>
          </p:cNvPr>
          <p:cNvPicPr>
            <a:picLocks noChangeAspect="1"/>
          </p:cNvPicPr>
          <p:nvPr/>
        </p:nvPicPr>
        <p:blipFill>
          <a:blip r:embed="rId2"/>
          <a:stretch>
            <a:fillRect/>
          </a:stretch>
        </p:blipFill>
        <p:spPr>
          <a:xfrm>
            <a:off x="81596" y="1600201"/>
            <a:ext cx="9009529" cy="4312895"/>
          </a:xfrm>
          <a:prstGeom prst="rect">
            <a:avLst/>
          </a:prstGeom>
        </p:spPr>
      </p:pic>
      <p:sp>
        <p:nvSpPr>
          <p:cNvPr id="5" name="Rectangle 4">
            <a:extLst>
              <a:ext uri="{FF2B5EF4-FFF2-40B4-BE49-F238E27FC236}">
                <a16:creationId xmlns:a16="http://schemas.microsoft.com/office/drawing/2014/main" id="{282CB47C-F214-491C-B6CD-7DFA4E5268E5}"/>
              </a:ext>
            </a:extLst>
          </p:cNvPr>
          <p:cNvSpPr/>
          <p:nvPr/>
        </p:nvSpPr>
        <p:spPr>
          <a:xfrm>
            <a:off x="4504764" y="6114802"/>
            <a:ext cx="4572000" cy="523220"/>
          </a:xfrm>
          <a:prstGeom prst="rect">
            <a:avLst/>
          </a:prstGeom>
        </p:spPr>
        <p:txBody>
          <a:bodyPr>
            <a:spAutoFit/>
          </a:bodyPr>
          <a:lstStyle/>
          <a:p>
            <a:r>
              <a:rPr lang="en-US" sz="1400" dirty="0"/>
              <a:t>Source: </a:t>
            </a:r>
            <a:r>
              <a:rPr lang="en-US" sz="1400" dirty="0">
                <a:hlinkClick r:id="rId3"/>
              </a:rPr>
              <a:t>https://nccd.cdc.gov/youthonline/App/Results</a:t>
            </a:r>
            <a:endParaRPr lang="en-US" sz="1400" dirty="0"/>
          </a:p>
        </p:txBody>
      </p:sp>
      <p:pic>
        <p:nvPicPr>
          <p:cNvPr id="6" name="Picture 5">
            <a:extLst>
              <a:ext uri="{FF2B5EF4-FFF2-40B4-BE49-F238E27FC236}">
                <a16:creationId xmlns:a16="http://schemas.microsoft.com/office/drawing/2014/main" id="{DD57A8F9-28C1-42EF-A6AD-51306CB18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20000">
            <a:off x="88890" y="6297394"/>
            <a:ext cx="1435608" cy="264442"/>
          </a:xfrm>
          <a:prstGeom prst="rect">
            <a:avLst/>
          </a:prstGeom>
        </p:spPr>
      </p:pic>
    </p:spTree>
    <p:extLst>
      <p:ext uri="{BB962C8B-B14F-4D97-AF65-F5344CB8AC3E}">
        <p14:creationId xmlns:p14="http://schemas.microsoft.com/office/powerpoint/2010/main" val="2443814428"/>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7EEF3-D270-457A-ACBD-16CB769DBFBF}"/>
              </a:ext>
            </a:extLst>
          </p:cNvPr>
          <p:cNvSpPr>
            <a:spLocks noGrp="1"/>
          </p:cNvSpPr>
          <p:nvPr>
            <p:ph type="title"/>
          </p:nvPr>
        </p:nvSpPr>
        <p:spPr>
          <a:xfrm>
            <a:off x="457200" y="92077"/>
            <a:ext cx="8229600" cy="1279524"/>
          </a:xfrm>
        </p:spPr>
        <p:txBody>
          <a:bodyPr/>
          <a:lstStyle/>
          <a:p>
            <a:pPr algn="ctr"/>
            <a:r>
              <a:rPr lang="en-US" b="1" dirty="0"/>
              <a:t>South Carolina Data-Marijuana</a:t>
            </a:r>
            <a:endParaRPr lang="en-US" dirty="0"/>
          </a:p>
        </p:txBody>
      </p:sp>
      <p:pic>
        <p:nvPicPr>
          <p:cNvPr id="3" name="Picture 2">
            <a:extLst>
              <a:ext uri="{FF2B5EF4-FFF2-40B4-BE49-F238E27FC236}">
                <a16:creationId xmlns:a16="http://schemas.microsoft.com/office/drawing/2014/main" id="{7E214A87-A743-4F0E-A8E8-4A17B3C0D901}"/>
              </a:ext>
            </a:extLst>
          </p:cNvPr>
          <p:cNvPicPr>
            <a:picLocks noChangeAspect="1"/>
          </p:cNvPicPr>
          <p:nvPr/>
        </p:nvPicPr>
        <p:blipFill>
          <a:blip r:embed="rId2"/>
          <a:stretch>
            <a:fillRect/>
          </a:stretch>
        </p:blipFill>
        <p:spPr>
          <a:xfrm>
            <a:off x="188259" y="1371601"/>
            <a:ext cx="8955741" cy="4452993"/>
          </a:xfrm>
          <a:prstGeom prst="rect">
            <a:avLst/>
          </a:prstGeom>
        </p:spPr>
      </p:pic>
      <p:sp>
        <p:nvSpPr>
          <p:cNvPr id="4" name="Rectangle 3">
            <a:extLst>
              <a:ext uri="{FF2B5EF4-FFF2-40B4-BE49-F238E27FC236}">
                <a16:creationId xmlns:a16="http://schemas.microsoft.com/office/drawing/2014/main" id="{1FA255D1-9859-49A3-841C-20C85B91C9B4}"/>
              </a:ext>
            </a:extLst>
          </p:cNvPr>
          <p:cNvSpPr/>
          <p:nvPr/>
        </p:nvSpPr>
        <p:spPr>
          <a:xfrm>
            <a:off x="4572000" y="6053194"/>
            <a:ext cx="4572000" cy="523220"/>
          </a:xfrm>
          <a:prstGeom prst="rect">
            <a:avLst/>
          </a:prstGeom>
        </p:spPr>
        <p:txBody>
          <a:bodyPr>
            <a:spAutoFit/>
          </a:bodyPr>
          <a:lstStyle/>
          <a:p>
            <a:r>
              <a:rPr lang="en-US" sz="1400" dirty="0"/>
              <a:t>Source: </a:t>
            </a:r>
            <a:r>
              <a:rPr lang="en-US" sz="1400" dirty="0">
                <a:hlinkClick r:id="rId3"/>
              </a:rPr>
              <a:t>https://nccd.cdc.gov/youthonline/App/Results</a:t>
            </a:r>
            <a:endParaRPr lang="en-US" sz="1400" dirty="0"/>
          </a:p>
        </p:txBody>
      </p:sp>
      <p:pic>
        <p:nvPicPr>
          <p:cNvPr id="5" name="Picture 4">
            <a:extLst>
              <a:ext uri="{FF2B5EF4-FFF2-40B4-BE49-F238E27FC236}">
                <a16:creationId xmlns:a16="http://schemas.microsoft.com/office/drawing/2014/main" id="{540D3463-003F-43AD-8DFC-DA99D3DB55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20000">
            <a:off x="88890" y="6297394"/>
            <a:ext cx="1435608" cy="264442"/>
          </a:xfrm>
          <a:prstGeom prst="rect">
            <a:avLst/>
          </a:prstGeom>
        </p:spPr>
      </p:pic>
    </p:spTree>
    <p:extLst>
      <p:ext uri="{BB962C8B-B14F-4D97-AF65-F5344CB8AC3E}">
        <p14:creationId xmlns:p14="http://schemas.microsoft.com/office/powerpoint/2010/main" val="4028841140"/>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C8B5-9C0C-4929-BA9B-831B02F09AF6}"/>
              </a:ext>
            </a:extLst>
          </p:cNvPr>
          <p:cNvSpPr>
            <a:spLocks noGrp="1"/>
          </p:cNvSpPr>
          <p:nvPr>
            <p:ph type="title"/>
          </p:nvPr>
        </p:nvSpPr>
        <p:spPr/>
        <p:txBody>
          <a:bodyPr/>
          <a:lstStyle/>
          <a:p>
            <a:pPr algn="ctr"/>
            <a:r>
              <a:rPr lang="en-US" b="1" dirty="0"/>
              <a:t>South Carolina Data-Vapes</a:t>
            </a:r>
            <a:endParaRPr lang="en-US" dirty="0"/>
          </a:p>
        </p:txBody>
      </p:sp>
      <p:pic>
        <p:nvPicPr>
          <p:cNvPr id="3" name="Picture 2">
            <a:extLst>
              <a:ext uri="{FF2B5EF4-FFF2-40B4-BE49-F238E27FC236}">
                <a16:creationId xmlns:a16="http://schemas.microsoft.com/office/drawing/2014/main" id="{333F0325-98F3-469F-9215-A66D9B56AD7F}"/>
              </a:ext>
            </a:extLst>
          </p:cNvPr>
          <p:cNvPicPr>
            <a:picLocks noChangeAspect="1"/>
          </p:cNvPicPr>
          <p:nvPr/>
        </p:nvPicPr>
        <p:blipFill>
          <a:blip r:embed="rId2"/>
          <a:stretch>
            <a:fillRect/>
          </a:stretch>
        </p:blipFill>
        <p:spPr>
          <a:xfrm>
            <a:off x="72720" y="1344054"/>
            <a:ext cx="8885225" cy="4492101"/>
          </a:xfrm>
          <a:prstGeom prst="rect">
            <a:avLst/>
          </a:prstGeom>
        </p:spPr>
      </p:pic>
      <p:pic>
        <p:nvPicPr>
          <p:cNvPr id="4" name="Picture 3">
            <a:extLst>
              <a:ext uri="{FF2B5EF4-FFF2-40B4-BE49-F238E27FC236}">
                <a16:creationId xmlns:a16="http://schemas.microsoft.com/office/drawing/2014/main" id="{B8386FE9-27FE-4B93-8C72-BEAC136FB5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20000">
            <a:off x="80014" y="6297394"/>
            <a:ext cx="1435608" cy="264442"/>
          </a:xfrm>
          <a:prstGeom prst="rect">
            <a:avLst/>
          </a:prstGeom>
        </p:spPr>
      </p:pic>
      <p:sp>
        <p:nvSpPr>
          <p:cNvPr id="5" name="Rectangle 4">
            <a:extLst>
              <a:ext uri="{FF2B5EF4-FFF2-40B4-BE49-F238E27FC236}">
                <a16:creationId xmlns:a16="http://schemas.microsoft.com/office/drawing/2014/main" id="{3F3C1930-0BE0-4B3C-8180-DC94ACECF242}"/>
              </a:ext>
            </a:extLst>
          </p:cNvPr>
          <p:cNvSpPr/>
          <p:nvPr/>
        </p:nvSpPr>
        <p:spPr>
          <a:xfrm>
            <a:off x="4292353" y="6075550"/>
            <a:ext cx="4572000" cy="523220"/>
          </a:xfrm>
          <a:prstGeom prst="rect">
            <a:avLst/>
          </a:prstGeom>
        </p:spPr>
        <p:txBody>
          <a:bodyP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Lucida Sans Unicode"/>
                <a:cs typeface="Lucida Sans Unicode"/>
                <a:sym typeface="Lucida Sans Unicode"/>
              </a:rPr>
              <a:t>Source: </a:t>
            </a:r>
            <a:r>
              <a:rPr kumimoji="0" lang="en-US" sz="1400" b="0" i="0" u="none" strike="noStrike" kern="0" cap="none" spc="0" normalizeH="0" baseline="0" noProof="0" dirty="0">
                <a:ln>
                  <a:noFill/>
                </a:ln>
                <a:solidFill>
                  <a:srgbClr val="000000"/>
                </a:solidFill>
                <a:effectLst/>
                <a:uLnTx/>
                <a:uFillTx/>
                <a:latin typeface="Lucida Sans Unicode"/>
                <a:cs typeface="Lucida Sans Unicode"/>
                <a:sym typeface="Lucida Sans Unicode"/>
                <a:hlinkClick r:id="rId4"/>
              </a:rPr>
              <a:t>https://nccd.cdc.gov/youthonline/App/Results</a:t>
            </a:r>
            <a:endParaRPr kumimoji="0" lang="en-US" sz="1400" b="0" i="0" u="none" strike="noStrike" kern="0" cap="none" spc="0" normalizeH="0" baseline="0" noProof="0" dirty="0">
              <a:ln>
                <a:noFill/>
              </a:ln>
              <a:solidFill>
                <a:srgbClr val="000000"/>
              </a:solidFill>
              <a:effectLst/>
              <a:uLnTx/>
              <a:uFillTx/>
              <a:latin typeface="Lucida Sans Unicode"/>
              <a:cs typeface="Lucida Sans Unicode"/>
              <a:sym typeface="Lucida Sans Unicode"/>
            </a:endParaRPr>
          </a:p>
        </p:txBody>
      </p:sp>
    </p:spTree>
    <p:extLst>
      <p:ext uri="{BB962C8B-B14F-4D97-AF65-F5344CB8AC3E}">
        <p14:creationId xmlns:p14="http://schemas.microsoft.com/office/powerpoint/2010/main" val="945840807"/>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5F5C3-FC54-46A6-829C-0CCF450BC4A4}"/>
              </a:ext>
            </a:extLst>
          </p:cNvPr>
          <p:cNvSpPr>
            <a:spLocks noGrp="1"/>
          </p:cNvSpPr>
          <p:nvPr>
            <p:ph type="title"/>
          </p:nvPr>
        </p:nvSpPr>
        <p:spPr/>
        <p:txBody>
          <a:bodyPr/>
          <a:lstStyle/>
          <a:p>
            <a:pPr algn="ctr"/>
            <a:r>
              <a:rPr lang="en-US" b="1" dirty="0"/>
              <a:t>South Carolina Data-Vapes</a:t>
            </a:r>
            <a:endParaRPr lang="en-US" dirty="0"/>
          </a:p>
        </p:txBody>
      </p:sp>
      <p:pic>
        <p:nvPicPr>
          <p:cNvPr id="4" name="Picture 3">
            <a:extLst>
              <a:ext uri="{FF2B5EF4-FFF2-40B4-BE49-F238E27FC236}">
                <a16:creationId xmlns:a16="http://schemas.microsoft.com/office/drawing/2014/main" id="{AC4FF74B-3F66-4B16-A570-AA9A2F04BA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20000">
            <a:off x="88890" y="6297394"/>
            <a:ext cx="1435608" cy="264442"/>
          </a:xfrm>
          <a:prstGeom prst="rect">
            <a:avLst/>
          </a:prstGeom>
        </p:spPr>
      </p:pic>
      <p:pic>
        <p:nvPicPr>
          <p:cNvPr id="5" name="Picture 4">
            <a:extLst>
              <a:ext uri="{FF2B5EF4-FFF2-40B4-BE49-F238E27FC236}">
                <a16:creationId xmlns:a16="http://schemas.microsoft.com/office/drawing/2014/main" id="{9763D336-DA37-4E68-BA45-5C93E3C1B874}"/>
              </a:ext>
            </a:extLst>
          </p:cNvPr>
          <p:cNvPicPr>
            <a:picLocks noChangeAspect="1"/>
          </p:cNvPicPr>
          <p:nvPr/>
        </p:nvPicPr>
        <p:blipFill>
          <a:blip r:embed="rId3"/>
          <a:stretch>
            <a:fillRect/>
          </a:stretch>
        </p:blipFill>
        <p:spPr>
          <a:xfrm>
            <a:off x="81596" y="1251750"/>
            <a:ext cx="8950822" cy="4722921"/>
          </a:xfrm>
          <a:prstGeom prst="rect">
            <a:avLst/>
          </a:prstGeom>
        </p:spPr>
      </p:pic>
      <p:sp>
        <p:nvSpPr>
          <p:cNvPr id="6" name="Rectangle 5">
            <a:extLst>
              <a:ext uri="{FF2B5EF4-FFF2-40B4-BE49-F238E27FC236}">
                <a16:creationId xmlns:a16="http://schemas.microsoft.com/office/drawing/2014/main" id="{90C62637-165F-4EA4-A4F0-116BE3D641F8}"/>
              </a:ext>
            </a:extLst>
          </p:cNvPr>
          <p:cNvSpPr/>
          <p:nvPr/>
        </p:nvSpPr>
        <p:spPr>
          <a:xfrm>
            <a:off x="4753992" y="6093305"/>
            <a:ext cx="4572000" cy="523220"/>
          </a:xfrm>
          <a:prstGeom prst="rect">
            <a:avLst/>
          </a:prstGeom>
        </p:spPr>
        <p:txBody>
          <a:bodyP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Lucida Sans Unicode"/>
                <a:cs typeface="Lucida Sans Unicode"/>
                <a:sym typeface="Lucida Sans Unicode"/>
              </a:rPr>
              <a:t>Source: </a:t>
            </a:r>
            <a:r>
              <a:rPr kumimoji="0" lang="en-US" sz="1400" b="0" i="0" u="none" strike="noStrike" kern="0" cap="none" spc="0" normalizeH="0" baseline="0" noProof="0" dirty="0">
                <a:ln>
                  <a:noFill/>
                </a:ln>
                <a:solidFill>
                  <a:srgbClr val="000000"/>
                </a:solidFill>
                <a:effectLst/>
                <a:uLnTx/>
                <a:uFillTx/>
                <a:latin typeface="Lucida Sans Unicode"/>
                <a:cs typeface="Lucida Sans Unicode"/>
                <a:sym typeface="Lucida Sans Unicode"/>
                <a:hlinkClick r:id="rId4"/>
              </a:rPr>
              <a:t>https://nccd.cdc.gov/youthonline/App/Results</a:t>
            </a:r>
            <a:endParaRPr kumimoji="0" lang="en-US" sz="1400" b="0" i="0" u="none" strike="noStrike" kern="0" cap="none" spc="0" normalizeH="0" baseline="0" noProof="0" dirty="0">
              <a:ln>
                <a:noFill/>
              </a:ln>
              <a:solidFill>
                <a:srgbClr val="000000"/>
              </a:solidFill>
              <a:effectLst/>
              <a:uLnTx/>
              <a:uFillTx/>
              <a:latin typeface="Lucida Sans Unicode"/>
              <a:cs typeface="Lucida Sans Unicode"/>
              <a:sym typeface="Lucida Sans Unicode"/>
            </a:endParaRPr>
          </a:p>
        </p:txBody>
      </p:sp>
    </p:spTree>
    <p:extLst>
      <p:ext uri="{BB962C8B-B14F-4D97-AF65-F5344CB8AC3E}">
        <p14:creationId xmlns:p14="http://schemas.microsoft.com/office/powerpoint/2010/main" val="696906955"/>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8766D-1BBC-4560-99E1-C678E7F1F5CB}"/>
              </a:ext>
            </a:extLst>
          </p:cNvPr>
          <p:cNvSpPr>
            <a:spLocks noGrp="1"/>
          </p:cNvSpPr>
          <p:nvPr>
            <p:ph type="title"/>
          </p:nvPr>
        </p:nvSpPr>
        <p:spPr/>
        <p:txBody>
          <a:bodyPr/>
          <a:lstStyle/>
          <a:p>
            <a:pPr algn="ctr"/>
            <a:r>
              <a:rPr lang="en-US" b="1" dirty="0"/>
              <a:t>South Carolina Data-Vapes</a:t>
            </a:r>
            <a:endParaRPr lang="en-US" dirty="0"/>
          </a:p>
        </p:txBody>
      </p:sp>
      <p:pic>
        <p:nvPicPr>
          <p:cNvPr id="3" name="Picture 2">
            <a:extLst>
              <a:ext uri="{FF2B5EF4-FFF2-40B4-BE49-F238E27FC236}">
                <a16:creationId xmlns:a16="http://schemas.microsoft.com/office/drawing/2014/main" id="{01C60C85-58C4-4DAB-B8CB-1BEA525FE7BD}"/>
              </a:ext>
            </a:extLst>
          </p:cNvPr>
          <p:cNvPicPr>
            <a:picLocks noChangeAspect="1"/>
          </p:cNvPicPr>
          <p:nvPr/>
        </p:nvPicPr>
        <p:blipFill>
          <a:blip r:embed="rId2"/>
          <a:stretch>
            <a:fillRect/>
          </a:stretch>
        </p:blipFill>
        <p:spPr>
          <a:xfrm>
            <a:off x="239606" y="1473693"/>
            <a:ext cx="8726841" cy="4385570"/>
          </a:xfrm>
          <a:prstGeom prst="rect">
            <a:avLst/>
          </a:prstGeom>
        </p:spPr>
      </p:pic>
      <p:pic>
        <p:nvPicPr>
          <p:cNvPr id="4" name="Picture 3">
            <a:extLst>
              <a:ext uri="{FF2B5EF4-FFF2-40B4-BE49-F238E27FC236}">
                <a16:creationId xmlns:a16="http://schemas.microsoft.com/office/drawing/2014/main" id="{9C5B344F-0052-4D31-B174-23532783B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20000">
            <a:off x="177668" y="6158380"/>
            <a:ext cx="1435608" cy="264442"/>
          </a:xfrm>
          <a:prstGeom prst="rect">
            <a:avLst/>
          </a:prstGeom>
        </p:spPr>
      </p:pic>
      <p:sp>
        <p:nvSpPr>
          <p:cNvPr id="5" name="Rectangle 4">
            <a:extLst>
              <a:ext uri="{FF2B5EF4-FFF2-40B4-BE49-F238E27FC236}">
                <a16:creationId xmlns:a16="http://schemas.microsoft.com/office/drawing/2014/main" id="{5986849E-1042-400E-8D36-A87E8827F1E3}"/>
              </a:ext>
            </a:extLst>
          </p:cNvPr>
          <p:cNvSpPr/>
          <p:nvPr/>
        </p:nvSpPr>
        <p:spPr>
          <a:xfrm>
            <a:off x="4572000" y="6028991"/>
            <a:ext cx="4572000" cy="523220"/>
          </a:xfrm>
          <a:prstGeom prst="rect">
            <a:avLst/>
          </a:prstGeom>
        </p:spPr>
        <p:txBody>
          <a:bodyPr>
            <a:spAutoFit/>
          </a:bodyPr>
          <a:lstStyle/>
          <a:p>
            <a:r>
              <a:rPr lang="en-US" sz="1400" dirty="0"/>
              <a:t>Source: </a:t>
            </a:r>
            <a:r>
              <a:rPr lang="en-US" sz="1400" dirty="0">
                <a:hlinkClick r:id="rId4"/>
              </a:rPr>
              <a:t>https://nccd.cdc.gov/youthonline/App/Results</a:t>
            </a:r>
            <a:endParaRPr lang="en-US" sz="1400" dirty="0"/>
          </a:p>
        </p:txBody>
      </p:sp>
    </p:spTree>
    <p:extLst>
      <p:ext uri="{BB962C8B-B14F-4D97-AF65-F5344CB8AC3E}">
        <p14:creationId xmlns:p14="http://schemas.microsoft.com/office/powerpoint/2010/main" val="1892383702"/>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ABE27-9C06-48BB-92B2-C159A8726D0B}"/>
              </a:ext>
            </a:extLst>
          </p:cNvPr>
          <p:cNvSpPr>
            <a:spLocks noGrp="1"/>
          </p:cNvSpPr>
          <p:nvPr>
            <p:ph type="title"/>
          </p:nvPr>
        </p:nvSpPr>
        <p:spPr/>
        <p:txBody>
          <a:bodyPr/>
          <a:lstStyle/>
          <a:p>
            <a:pPr algn="ctr"/>
            <a:r>
              <a:rPr lang="en-US" b="1" dirty="0"/>
              <a:t>South Carolina Data-Vapes</a:t>
            </a:r>
            <a:endParaRPr lang="en-US" dirty="0"/>
          </a:p>
        </p:txBody>
      </p:sp>
      <p:pic>
        <p:nvPicPr>
          <p:cNvPr id="3" name="Picture 2">
            <a:extLst>
              <a:ext uri="{FF2B5EF4-FFF2-40B4-BE49-F238E27FC236}">
                <a16:creationId xmlns:a16="http://schemas.microsoft.com/office/drawing/2014/main" id="{829B1AF1-4C53-4027-BDFB-CF413DCE64DE}"/>
              </a:ext>
            </a:extLst>
          </p:cNvPr>
          <p:cNvPicPr>
            <a:picLocks noChangeAspect="1"/>
          </p:cNvPicPr>
          <p:nvPr/>
        </p:nvPicPr>
        <p:blipFill>
          <a:blip r:embed="rId2"/>
          <a:stretch>
            <a:fillRect/>
          </a:stretch>
        </p:blipFill>
        <p:spPr>
          <a:xfrm>
            <a:off x="208625" y="1600201"/>
            <a:ext cx="8726750" cy="4339134"/>
          </a:xfrm>
          <a:prstGeom prst="rect">
            <a:avLst/>
          </a:prstGeom>
        </p:spPr>
      </p:pic>
      <p:pic>
        <p:nvPicPr>
          <p:cNvPr id="4" name="Picture 3">
            <a:extLst>
              <a:ext uri="{FF2B5EF4-FFF2-40B4-BE49-F238E27FC236}">
                <a16:creationId xmlns:a16="http://schemas.microsoft.com/office/drawing/2014/main" id="{7A006A97-65C6-4E0F-9882-02E0D1AE6D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20000">
            <a:off x="177668" y="6158380"/>
            <a:ext cx="1435608" cy="264442"/>
          </a:xfrm>
          <a:prstGeom prst="rect">
            <a:avLst/>
          </a:prstGeom>
        </p:spPr>
      </p:pic>
      <p:sp>
        <p:nvSpPr>
          <p:cNvPr id="5" name="Rectangle 4">
            <a:extLst>
              <a:ext uri="{FF2B5EF4-FFF2-40B4-BE49-F238E27FC236}">
                <a16:creationId xmlns:a16="http://schemas.microsoft.com/office/drawing/2014/main" id="{4B160DD0-BB70-4A35-9A54-EC0D06DD4767}"/>
              </a:ext>
            </a:extLst>
          </p:cNvPr>
          <p:cNvSpPr/>
          <p:nvPr/>
        </p:nvSpPr>
        <p:spPr>
          <a:xfrm>
            <a:off x="4463770" y="6028991"/>
            <a:ext cx="4572000" cy="523220"/>
          </a:xfrm>
          <a:prstGeom prst="rect">
            <a:avLst/>
          </a:prstGeom>
        </p:spPr>
        <p:txBody>
          <a:bodyPr>
            <a:spAutoFit/>
          </a:bodyPr>
          <a:lstStyle/>
          <a:p>
            <a:r>
              <a:rPr lang="en-US" sz="1400" dirty="0"/>
              <a:t>Source: </a:t>
            </a:r>
            <a:r>
              <a:rPr lang="en-US" sz="1400" dirty="0">
                <a:hlinkClick r:id="rId4"/>
              </a:rPr>
              <a:t>https://nccd.cdc.gov/youthonline/App/Results</a:t>
            </a:r>
            <a:endParaRPr lang="en-US" sz="1400" dirty="0"/>
          </a:p>
        </p:txBody>
      </p:sp>
    </p:spTree>
    <p:extLst>
      <p:ext uri="{BB962C8B-B14F-4D97-AF65-F5344CB8AC3E}">
        <p14:creationId xmlns:p14="http://schemas.microsoft.com/office/powerpoint/2010/main" val="1522273601"/>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0B9F4-70AF-4773-8990-4BE3BE320F15}"/>
              </a:ext>
            </a:extLst>
          </p:cNvPr>
          <p:cNvSpPr>
            <a:spLocks noGrp="1"/>
          </p:cNvSpPr>
          <p:nvPr>
            <p:ph type="title"/>
          </p:nvPr>
        </p:nvSpPr>
        <p:spPr/>
        <p:txBody>
          <a:bodyPr lIns="45719" tIns="45720" rIns="45719" bIns="45720" anchor="ctr">
            <a:normAutofit/>
          </a:bodyPr>
          <a:lstStyle/>
          <a:p>
            <a:pPr algn="ctr"/>
            <a:r>
              <a:rPr lang="en-US" b="1" dirty="0"/>
              <a:t>South Carolina Data-Vapes</a:t>
            </a:r>
            <a:endParaRPr lang="en-US" dirty="0"/>
          </a:p>
        </p:txBody>
      </p:sp>
      <p:pic>
        <p:nvPicPr>
          <p:cNvPr id="5" name="Picture 4">
            <a:extLst>
              <a:ext uri="{FF2B5EF4-FFF2-40B4-BE49-F238E27FC236}">
                <a16:creationId xmlns:a16="http://schemas.microsoft.com/office/drawing/2014/main" id="{24EA1F1D-BA5F-4E9B-8BF9-C3EB663AE1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20000">
            <a:off x="177668" y="6158380"/>
            <a:ext cx="1435608" cy="264442"/>
          </a:xfrm>
          <a:prstGeom prst="rect">
            <a:avLst/>
          </a:prstGeom>
        </p:spPr>
      </p:pic>
      <p:sp>
        <p:nvSpPr>
          <p:cNvPr id="2" name="TextBox 1">
            <a:extLst>
              <a:ext uri="{FF2B5EF4-FFF2-40B4-BE49-F238E27FC236}">
                <a16:creationId xmlns:a16="http://schemas.microsoft.com/office/drawing/2014/main" id="{355FDDE0-D86E-464F-B546-8C32352C8419}"/>
              </a:ext>
            </a:extLst>
          </p:cNvPr>
          <p:cNvSpPr txBox="1"/>
          <p:nvPr/>
        </p:nvSpPr>
        <p:spPr>
          <a:xfrm>
            <a:off x="4390009" y="5965707"/>
            <a:ext cx="4372252"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400" dirty="0"/>
              <a:t>Source: </a:t>
            </a:r>
            <a:r>
              <a:rPr lang="en-US" sz="1400" dirty="0">
                <a:hlinkClick r:id="rId3"/>
              </a:rPr>
              <a:t>https://nccd.cdc.gov/youthonline/App/Results</a:t>
            </a:r>
            <a:endParaRPr lang="en-US" sz="1400" dirty="0"/>
          </a:p>
          <a:p>
            <a:endParaRPr kumimoji="0" lang="en-US" sz="1800" b="0" i="0" u="none" strike="noStrike" cap="none" spc="0" normalizeH="0" baseline="0" dirty="0">
              <a:ln>
                <a:noFill/>
              </a:ln>
              <a:solidFill>
                <a:srgbClr val="000000"/>
              </a:solidFill>
              <a:effectLst/>
              <a:uFillTx/>
              <a:latin typeface="Lucida Sans Unicode"/>
              <a:ea typeface="Lucida Sans Unicode"/>
              <a:cs typeface="Lucida Sans Unicode"/>
              <a:sym typeface="Lucida Sans Unicode"/>
            </a:endParaRPr>
          </a:p>
        </p:txBody>
      </p:sp>
      <p:pic>
        <p:nvPicPr>
          <p:cNvPr id="6" name="Picture 5">
            <a:extLst>
              <a:ext uri="{FF2B5EF4-FFF2-40B4-BE49-F238E27FC236}">
                <a16:creationId xmlns:a16="http://schemas.microsoft.com/office/drawing/2014/main" id="{DCD375B3-42D0-4D20-9DFA-D7F8FCF26767}"/>
              </a:ext>
            </a:extLst>
          </p:cNvPr>
          <p:cNvPicPr>
            <a:picLocks noChangeAspect="1"/>
          </p:cNvPicPr>
          <p:nvPr/>
        </p:nvPicPr>
        <p:blipFill>
          <a:blip r:embed="rId4"/>
          <a:stretch>
            <a:fillRect/>
          </a:stretch>
        </p:blipFill>
        <p:spPr>
          <a:xfrm>
            <a:off x="248575" y="1155236"/>
            <a:ext cx="8513686" cy="4785008"/>
          </a:xfrm>
          <a:prstGeom prst="rect">
            <a:avLst/>
          </a:prstGeom>
        </p:spPr>
      </p:pic>
    </p:spTree>
    <p:extLst>
      <p:ext uri="{BB962C8B-B14F-4D97-AF65-F5344CB8AC3E}">
        <p14:creationId xmlns:p14="http://schemas.microsoft.com/office/powerpoint/2010/main" val="3457894645"/>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0B9F4-70AF-4773-8990-4BE3BE320F15}"/>
              </a:ext>
            </a:extLst>
          </p:cNvPr>
          <p:cNvSpPr>
            <a:spLocks noGrp="1"/>
          </p:cNvSpPr>
          <p:nvPr>
            <p:ph type="title"/>
          </p:nvPr>
        </p:nvSpPr>
        <p:spPr/>
        <p:txBody>
          <a:bodyPr lIns="45719" tIns="45720" rIns="45719" bIns="45720" anchor="ctr">
            <a:normAutofit/>
          </a:bodyPr>
          <a:lstStyle/>
          <a:p>
            <a:pPr algn="ctr"/>
            <a:r>
              <a:rPr lang="en-US" b="1" dirty="0"/>
              <a:t>South Carolina Data-Prescription Drugs</a:t>
            </a:r>
            <a:endParaRPr lang="en-US" dirty="0"/>
          </a:p>
        </p:txBody>
      </p:sp>
      <p:pic>
        <p:nvPicPr>
          <p:cNvPr id="5" name="Picture 4">
            <a:extLst>
              <a:ext uri="{FF2B5EF4-FFF2-40B4-BE49-F238E27FC236}">
                <a16:creationId xmlns:a16="http://schemas.microsoft.com/office/drawing/2014/main" id="{24EA1F1D-BA5F-4E9B-8BF9-C3EB663AE1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20000">
            <a:off x="177668" y="6158380"/>
            <a:ext cx="1435608" cy="264442"/>
          </a:xfrm>
          <a:prstGeom prst="rect">
            <a:avLst/>
          </a:prstGeom>
        </p:spPr>
      </p:pic>
      <p:sp>
        <p:nvSpPr>
          <p:cNvPr id="2" name="TextBox 1">
            <a:extLst>
              <a:ext uri="{FF2B5EF4-FFF2-40B4-BE49-F238E27FC236}">
                <a16:creationId xmlns:a16="http://schemas.microsoft.com/office/drawing/2014/main" id="{355FDDE0-D86E-464F-B546-8C32352C8419}"/>
              </a:ext>
            </a:extLst>
          </p:cNvPr>
          <p:cNvSpPr txBox="1"/>
          <p:nvPr/>
        </p:nvSpPr>
        <p:spPr>
          <a:xfrm>
            <a:off x="4390009" y="5965707"/>
            <a:ext cx="4372252"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400" dirty="0"/>
              <a:t>Source: </a:t>
            </a:r>
            <a:r>
              <a:rPr lang="en-US" sz="1400" dirty="0">
                <a:hlinkClick r:id="rId3"/>
              </a:rPr>
              <a:t>https://nccd.cdc.gov/youthonline/App/Results</a:t>
            </a:r>
            <a:endParaRPr lang="en-US" sz="1400" dirty="0"/>
          </a:p>
          <a:p>
            <a:endParaRPr kumimoji="0" lang="en-US" sz="1800" b="0" i="0" u="none" strike="noStrike" cap="none" spc="0" normalizeH="0" baseline="0" dirty="0">
              <a:ln>
                <a:noFill/>
              </a:ln>
              <a:solidFill>
                <a:srgbClr val="000000"/>
              </a:solidFill>
              <a:effectLst/>
              <a:uFillTx/>
              <a:latin typeface="Lucida Sans Unicode"/>
              <a:ea typeface="Lucida Sans Unicode"/>
              <a:cs typeface="Lucida Sans Unicode"/>
              <a:sym typeface="Lucida Sans Unicode"/>
            </a:endParaRPr>
          </a:p>
        </p:txBody>
      </p:sp>
      <p:pic>
        <p:nvPicPr>
          <p:cNvPr id="4" name="Picture 3">
            <a:extLst>
              <a:ext uri="{FF2B5EF4-FFF2-40B4-BE49-F238E27FC236}">
                <a16:creationId xmlns:a16="http://schemas.microsoft.com/office/drawing/2014/main" id="{C0DF4932-E89B-450F-818B-8F9EA9BCABBC}"/>
              </a:ext>
            </a:extLst>
          </p:cNvPr>
          <p:cNvPicPr>
            <a:picLocks noChangeAspect="1"/>
          </p:cNvPicPr>
          <p:nvPr/>
        </p:nvPicPr>
        <p:blipFill>
          <a:blip r:embed="rId4"/>
          <a:stretch>
            <a:fillRect/>
          </a:stretch>
        </p:blipFill>
        <p:spPr>
          <a:xfrm>
            <a:off x="322728" y="1573308"/>
            <a:ext cx="8364072" cy="4313693"/>
          </a:xfrm>
          <a:prstGeom prst="rect">
            <a:avLst/>
          </a:prstGeom>
        </p:spPr>
      </p:pic>
    </p:spTree>
    <p:extLst>
      <p:ext uri="{BB962C8B-B14F-4D97-AF65-F5344CB8AC3E}">
        <p14:creationId xmlns:p14="http://schemas.microsoft.com/office/powerpoint/2010/main" val="4272529090"/>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0B9F4-70AF-4773-8990-4BE3BE320F15}"/>
              </a:ext>
            </a:extLst>
          </p:cNvPr>
          <p:cNvSpPr>
            <a:spLocks noGrp="1"/>
          </p:cNvSpPr>
          <p:nvPr>
            <p:ph type="title"/>
          </p:nvPr>
        </p:nvSpPr>
        <p:spPr/>
        <p:txBody>
          <a:bodyPr lIns="45719" tIns="45720" rIns="45719" bIns="45720" anchor="ctr">
            <a:normAutofit/>
          </a:bodyPr>
          <a:lstStyle/>
          <a:p>
            <a:pPr algn="ctr"/>
            <a:r>
              <a:rPr lang="en-US" b="1" dirty="0"/>
              <a:t>South Carolina Data-Heroin</a:t>
            </a:r>
            <a:endParaRPr lang="en-US" dirty="0"/>
          </a:p>
        </p:txBody>
      </p:sp>
      <p:pic>
        <p:nvPicPr>
          <p:cNvPr id="5" name="Picture 4">
            <a:extLst>
              <a:ext uri="{FF2B5EF4-FFF2-40B4-BE49-F238E27FC236}">
                <a16:creationId xmlns:a16="http://schemas.microsoft.com/office/drawing/2014/main" id="{24EA1F1D-BA5F-4E9B-8BF9-C3EB663AE1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20000">
            <a:off x="177668" y="6158380"/>
            <a:ext cx="1435608" cy="264442"/>
          </a:xfrm>
          <a:prstGeom prst="rect">
            <a:avLst/>
          </a:prstGeom>
        </p:spPr>
      </p:pic>
      <p:sp>
        <p:nvSpPr>
          <p:cNvPr id="2" name="TextBox 1">
            <a:extLst>
              <a:ext uri="{FF2B5EF4-FFF2-40B4-BE49-F238E27FC236}">
                <a16:creationId xmlns:a16="http://schemas.microsoft.com/office/drawing/2014/main" id="{355FDDE0-D86E-464F-B546-8C32352C8419}"/>
              </a:ext>
            </a:extLst>
          </p:cNvPr>
          <p:cNvSpPr txBox="1"/>
          <p:nvPr/>
        </p:nvSpPr>
        <p:spPr>
          <a:xfrm>
            <a:off x="4390009" y="5965707"/>
            <a:ext cx="4372252"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400" dirty="0"/>
              <a:t>Source: </a:t>
            </a:r>
            <a:r>
              <a:rPr lang="en-US" sz="1400" dirty="0">
                <a:hlinkClick r:id="rId3"/>
              </a:rPr>
              <a:t>https://nccd.cdc.gov/youthonline/App/Results</a:t>
            </a:r>
            <a:endParaRPr lang="en-US" sz="1400" dirty="0"/>
          </a:p>
          <a:p>
            <a:endParaRPr kumimoji="0" lang="en-US" sz="1800" b="0" i="0" u="none" strike="noStrike" cap="none" spc="0" normalizeH="0" baseline="0" dirty="0">
              <a:ln>
                <a:noFill/>
              </a:ln>
              <a:solidFill>
                <a:srgbClr val="000000"/>
              </a:solidFill>
              <a:effectLst/>
              <a:uFillTx/>
              <a:latin typeface="Lucida Sans Unicode"/>
              <a:ea typeface="Lucida Sans Unicode"/>
              <a:cs typeface="Lucida Sans Unicode"/>
              <a:sym typeface="Lucida Sans Unicode"/>
            </a:endParaRPr>
          </a:p>
        </p:txBody>
      </p:sp>
      <p:pic>
        <p:nvPicPr>
          <p:cNvPr id="6" name="Picture 5">
            <a:extLst>
              <a:ext uri="{FF2B5EF4-FFF2-40B4-BE49-F238E27FC236}">
                <a16:creationId xmlns:a16="http://schemas.microsoft.com/office/drawing/2014/main" id="{A64D1081-006E-42C2-94A9-ECB5A1449EC3}"/>
              </a:ext>
            </a:extLst>
          </p:cNvPr>
          <p:cNvPicPr>
            <a:picLocks noChangeAspect="1"/>
          </p:cNvPicPr>
          <p:nvPr/>
        </p:nvPicPr>
        <p:blipFill>
          <a:blip r:embed="rId4"/>
          <a:stretch>
            <a:fillRect/>
          </a:stretch>
        </p:blipFill>
        <p:spPr>
          <a:xfrm>
            <a:off x="170374" y="1424919"/>
            <a:ext cx="8758473" cy="4192713"/>
          </a:xfrm>
          <a:prstGeom prst="rect">
            <a:avLst/>
          </a:prstGeom>
        </p:spPr>
      </p:pic>
    </p:spTree>
    <p:extLst>
      <p:ext uri="{BB962C8B-B14F-4D97-AF65-F5344CB8AC3E}">
        <p14:creationId xmlns:p14="http://schemas.microsoft.com/office/powerpoint/2010/main" val="224945501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Be a good example.  Our youth are always paying attention to how (adults) consume alcohol and the example we set.…"/>
          <p:cNvSpPr txBox="1">
            <a:spLocks noGrp="1"/>
          </p:cNvSpPr>
          <p:nvPr>
            <p:ph type="body" sz="half" idx="1"/>
          </p:nvPr>
        </p:nvSpPr>
        <p:spPr>
          <a:xfrm>
            <a:off x="411480" y="1097280"/>
            <a:ext cx="8229600" cy="4339959"/>
          </a:xfrm>
          <a:prstGeom prst="rect">
            <a:avLst/>
          </a:prstGeom>
        </p:spPr>
        <p:txBody>
          <a:bodyPr/>
          <a:lstStyle/>
          <a:p>
            <a:pPr marL="685800" indent="-228600">
              <a:spcBef>
                <a:spcPts val="0"/>
              </a:spcBef>
              <a:spcAft>
                <a:spcPts val="900"/>
              </a:spcAft>
              <a:buClr>
                <a:schemeClr val="accent2"/>
              </a:buClr>
              <a:buSzPct val="100000"/>
              <a:buFont typeface="Wingdings" panose="05000000000000000000" pitchFamily="2" charset="2"/>
              <a:buChar char="§"/>
              <a:defRPr sz="2400"/>
            </a:pPr>
            <a:r>
              <a:rPr sz="2200" dirty="0"/>
              <a:t>Be a good example.  Our youth are always paying attention to how (adults) consume alcohol and the example we set.</a:t>
            </a:r>
          </a:p>
          <a:p>
            <a:pPr marL="685800" indent="-228600">
              <a:spcBef>
                <a:spcPts val="0"/>
              </a:spcBef>
              <a:spcAft>
                <a:spcPts val="900"/>
              </a:spcAft>
              <a:buClr>
                <a:schemeClr val="accent2"/>
              </a:buClr>
              <a:buSzPct val="100000"/>
              <a:buFont typeface="Wingdings" panose="05000000000000000000" pitchFamily="2" charset="2"/>
              <a:buChar char="§"/>
              <a:defRPr sz="2400"/>
            </a:pPr>
            <a:r>
              <a:rPr sz="2200" dirty="0"/>
              <a:t>Find out what they know…Ask questions</a:t>
            </a:r>
            <a:r>
              <a:rPr lang="en-US" sz="2200" dirty="0"/>
              <a:t>.</a:t>
            </a:r>
            <a:endParaRPr sz="2200" dirty="0"/>
          </a:p>
          <a:p>
            <a:pPr marL="685800" indent="-228600">
              <a:spcBef>
                <a:spcPts val="0"/>
              </a:spcBef>
              <a:spcAft>
                <a:spcPts val="900"/>
              </a:spcAft>
              <a:buClr>
                <a:schemeClr val="accent2"/>
              </a:buClr>
              <a:buSzPct val="100000"/>
              <a:buFont typeface="Wingdings" panose="05000000000000000000" pitchFamily="2" charset="2"/>
              <a:buChar char="§"/>
              <a:defRPr sz="2400"/>
            </a:pPr>
            <a:r>
              <a:rPr sz="2200" dirty="0"/>
              <a:t>Educate yourself on alcohol (and </a:t>
            </a:r>
            <a:r>
              <a:rPr lang="en-US" sz="2200" dirty="0"/>
              <a:t>other </a:t>
            </a:r>
            <a:r>
              <a:rPr sz="2200" dirty="0"/>
              <a:t>drug) trends </a:t>
            </a:r>
            <a:r>
              <a:rPr lang="en-US" sz="2200" dirty="0"/>
              <a:t>in</a:t>
            </a:r>
            <a:r>
              <a:rPr sz="2200" dirty="0"/>
              <a:t> your community and state.  This will help you to talk with you</a:t>
            </a:r>
            <a:r>
              <a:rPr lang="en-US" sz="2200" dirty="0"/>
              <a:t>r</a:t>
            </a:r>
            <a:r>
              <a:rPr sz="2200" dirty="0"/>
              <a:t> youth about alcohol abuse.</a:t>
            </a:r>
          </a:p>
          <a:p>
            <a:pPr marL="685800" indent="-228600">
              <a:spcBef>
                <a:spcPts val="0"/>
              </a:spcBef>
              <a:spcAft>
                <a:spcPts val="900"/>
              </a:spcAft>
              <a:buClr>
                <a:schemeClr val="accent2"/>
              </a:buClr>
              <a:buSzPct val="100000"/>
              <a:buFont typeface="Wingdings" panose="05000000000000000000" pitchFamily="2" charset="2"/>
              <a:buChar char="§"/>
              <a:defRPr sz="2400"/>
            </a:pPr>
            <a:r>
              <a:rPr sz="2200" dirty="0"/>
              <a:t>Have frequent </a:t>
            </a:r>
            <a:r>
              <a:rPr lang="en-US" sz="2200" dirty="0"/>
              <a:t>"</a:t>
            </a:r>
            <a:r>
              <a:rPr sz="2200" dirty="0"/>
              <a:t>quick</a:t>
            </a:r>
            <a:r>
              <a:rPr lang="en-US" sz="2200" dirty="0"/>
              <a:t>"</a:t>
            </a:r>
            <a:r>
              <a:rPr sz="2200" dirty="0"/>
              <a:t> conversations whenever the opportunity arises.  A great place is at the dinner table.  </a:t>
            </a:r>
          </a:p>
          <a:p>
            <a:pPr marL="685800" indent="-228600">
              <a:spcBef>
                <a:spcPts val="0"/>
              </a:spcBef>
              <a:spcAft>
                <a:spcPts val="1200"/>
              </a:spcAft>
              <a:buClr>
                <a:schemeClr val="accent2"/>
              </a:buClr>
              <a:buSzPct val="100000"/>
              <a:buFont typeface="Wingdings" panose="05000000000000000000" pitchFamily="2" charset="2"/>
              <a:buChar char="§"/>
              <a:defRPr sz="2400"/>
            </a:pPr>
            <a:r>
              <a:rPr sz="2200" dirty="0"/>
              <a:t>STAY INVOLVED !!!!</a:t>
            </a:r>
          </a:p>
        </p:txBody>
      </p:sp>
      <p:sp>
        <p:nvSpPr>
          <p:cNvPr id="157" name="Alcohol TIPS FOR ADULTS"/>
          <p:cNvSpPr txBox="1">
            <a:spLocks noGrp="1"/>
          </p:cNvSpPr>
          <p:nvPr>
            <p:ph type="title"/>
          </p:nvPr>
        </p:nvSpPr>
        <p:spPr>
          <a:xfrm>
            <a:off x="0" y="0"/>
            <a:ext cx="9144000" cy="1097280"/>
          </a:xfrm>
          <a:prstGeom prst="rect">
            <a:avLst/>
          </a:prstGeom>
        </p:spPr>
        <p:txBody>
          <a:bodyPr>
            <a:normAutofit/>
          </a:bodyPr>
          <a:lstStyle>
            <a:lvl1pPr algn="ctr" defTabSz="777240">
              <a:defRPr sz="3485">
                <a:solidFill>
                  <a:srgbClr val="FFFC79"/>
                </a:solidFill>
                <a:effectLst>
                  <a:outerShdw blurRad="32385" dist="21590" dir="5400000" rotWithShape="0">
                    <a:srgbClr val="000000">
                      <a:alpha val="25000"/>
                    </a:srgbClr>
                  </a:outerShdw>
                </a:effectLst>
              </a:defRPr>
            </a:lvl1pPr>
          </a:lstStyle>
          <a:p>
            <a:r>
              <a:rPr sz="3600" b="1" dirty="0">
                <a:solidFill>
                  <a:schemeClr val="accent3"/>
                </a:solidFill>
              </a:rPr>
              <a:t>Alcohol </a:t>
            </a:r>
            <a:r>
              <a:rPr lang="en-US" sz="3600" b="1" dirty="0">
                <a:solidFill>
                  <a:schemeClr val="accent3"/>
                </a:solidFill>
              </a:rPr>
              <a:t>Tips for Adults</a:t>
            </a:r>
            <a:endParaRPr sz="3600" b="1" dirty="0">
              <a:solidFill>
                <a:schemeClr val="accent3"/>
              </a:solidFill>
            </a:endParaRPr>
          </a:p>
        </p:txBody>
      </p:sp>
      <p:grpSp>
        <p:nvGrpSpPr>
          <p:cNvPr id="160" name="shutterstock_744731.jpg"/>
          <p:cNvGrpSpPr/>
          <p:nvPr/>
        </p:nvGrpSpPr>
        <p:grpSpPr>
          <a:xfrm>
            <a:off x="4911047" y="4674742"/>
            <a:ext cx="3971139" cy="2042287"/>
            <a:chOff x="0" y="0"/>
            <a:chExt cx="5171282" cy="1740694"/>
          </a:xfrm>
        </p:grpSpPr>
        <p:pic>
          <p:nvPicPr>
            <p:cNvPr id="159" name="shutterstock_744731.jpg" descr="shutterstock_744731.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38100" y="38100"/>
              <a:ext cx="5095062" cy="1664316"/>
            </a:xfrm>
            <a:prstGeom prst="rect">
              <a:avLst/>
            </a:prstGeom>
            <a:ln>
              <a:noFill/>
            </a:ln>
            <a:effectLst/>
          </p:spPr>
        </p:pic>
        <p:pic>
          <p:nvPicPr>
            <p:cNvPr id="158" name="shutterstock_744731.jpg" descr="shutterstock_744731.jpg"/>
            <p:cNvPicPr>
              <a:picLocks/>
            </p:cNvPicPr>
            <p:nvPr/>
          </p:nvPicPr>
          <p:blipFill>
            <a:blip r:embed="rId3"/>
            <a:stretch>
              <a:fillRect/>
            </a:stretch>
          </p:blipFill>
          <p:spPr>
            <a:xfrm>
              <a:off x="0" y="0"/>
              <a:ext cx="5171282" cy="1740694"/>
            </a:xfrm>
            <a:prstGeom prst="rect">
              <a:avLst/>
            </a:prstGeom>
            <a:effectLst/>
          </p:spPr>
        </p:pic>
      </p:gr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0B9F4-70AF-4773-8990-4BE3BE320F15}"/>
              </a:ext>
            </a:extLst>
          </p:cNvPr>
          <p:cNvSpPr>
            <a:spLocks noGrp="1"/>
          </p:cNvSpPr>
          <p:nvPr>
            <p:ph type="title"/>
          </p:nvPr>
        </p:nvSpPr>
        <p:spPr/>
        <p:txBody>
          <a:bodyPr lIns="45719" tIns="45720" rIns="45719" bIns="45720" anchor="ctr">
            <a:normAutofit/>
          </a:bodyPr>
          <a:lstStyle/>
          <a:p>
            <a:pPr algn="ctr"/>
            <a:r>
              <a:rPr lang="en-US" b="1" dirty="0"/>
              <a:t>South Carolina Data-Ecstasy</a:t>
            </a:r>
            <a:endParaRPr lang="en-US" dirty="0"/>
          </a:p>
        </p:txBody>
      </p:sp>
      <p:pic>
        <p:nvPicPr>
          <p:cNvPr id="5" name="Picture 4">
            <a:extLst>
              <a:ext uri="{FF2B5EF4-FFF2-40B4-BE49-F238E27FC236}">
                <a16:creationId xmlns:a16="http://schemas.microsoft.com/office/drawing/2014/main" id="{24EA1F1D-BA5F-4E9B-8BF9-C3EB663AE1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20000">
            <a:off x="177668" y="6158380"/>
            <a:ext cx="1435608" cy="264442"/>
          </a:xfrm>
          <a:prstGeom prst="rect">
            <a:avLst/>
          </a:prstGeom>
        </p:spPr>
      </p:pic>
      <p:sp>
        <p:nvSpPr>
          <p:cNvPr id="2" name="TextBox 1">
            <a:extLst>
              <a:ext uri="{FF2B5EF4-FFF2-40B4-BE49-F238E27FC236}">
                <a16:creationId xmlns:a16="http://schemas.microsoft.com/office/drawing/2014/main" id="{355FDDE0-D86E-464F-B546-8C32352C8419}"/>
              </a:ext>
            </a:extLst>
          </p:cNvPr>
          <p:cNvSpPr txBox="1"/>
          <p:nvPr/>
        </p:nvSpPr>
        <p:spPr>
          <a:xfrm>
            <a:off x="4390009" y="5965707"/>
            <a:ext cx="4372252"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400" dirty="0"/>
              <a:t>Source: </a:t>
            </a:r>
            <a:r>
              <a:rPr lang="en-US" sz="1400" dirty="0">
                <a:hlinkClick r:id="rId3"/>
              </a:rPr>
              <a:t>https://nccd.cdc.gov/youthonline/App/Results</a:t>
            </a:r>
            <a:endParaRPr lang="en-US" sz="1400" dirty="0"/>
          </a:p>
          <a:p>
            <a:endParaRPr kumimoji="0" lang="en-US" sz="1800" b="0" i="0" u="none" strike="noStrike" cap="none" spc="0" normalizeH="0" baseline="0" dirty="0">
              <a:ln>
                <a:noFill/>
              </a:ln>
              <a:solidFill>
                <a:srgbClr val="000000"/>
              </a:solidFill>
              <a:effectLst/>
              <a:uFillTx/>
              <a:latin typeface="Lucida Sans Unicode"/>
              <a:ea typeface="Lucida Sans Unicode"/>
              <a:cs typeface="Lucida Sans Unicode"/>
              <a:sym typeface="Lucida Sans Unicode"/>
            </a:endParaRPr>
          </a:p>
        </p:txBody>
      </p:sp>
      <p:pic>
        <p:nvPicPr>
          <p:cNvPr id="4" name="Picture 3">
            <a:extLst>
              <a:ext uri="{FF2B5EF4-FFF2-40B4-BE49-F238E27FC236}">
                <a16:creationId xmlns:a16="http://schemas.microsoft.com/office/drawing/2014/main" id="{8B97EE31-F744-4415-848A-54C2C127202E}"/>
              </a:ext>
            </a:extLst>
          </p:cNvPr>
          <p:cNvPicPr>
            <a:picLocks noChangeAspect="1"/>
          </p:cNvPicPr>
          <p:nvPr/>
        </p:nvPicPr>
        <p:blipFill>
          <a:blip r:embed="rId4"/>
          <a:stretch>
            <a:fillRect/>
          </a:stretch>
        </p:blipFill>
        <p:spPr>
          <a:xfrm>
            <a:off x="170374" y="1321925"/>
            <a:ext cx="8758473" cy="4295708"/>
          </a:xfrm>
          <a:prstGeom prst="rect">
            <a:avLst/>
          </a:prstGeom>
        </p:spPr>
      </p:pic>
      <p:sp>
        <p:nvSpPr>
          <p:cNvPr id="7" name="AutoShape 2" descr="United States 2019 and South Carolina 2019 Results: Were Offered, Sold, Or Given An Illegal Drug On School Property (during the 12 months before the survey) High School Youth Risk Behavior Survey.">
            <a:extLst>
              <a:ext uri="{FF2B5EF4-FFF2-40B4-BE49-F238E27FC236}">
                <a16:creationId xmlns:a16="http://schemas.microsoft.com/office/drawing/2014/main" id="{E5DB4BB2-8C43-4D0D-9935-C465FE64324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45935150"/>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0B9F4-70AF-4773-8990-4BE3BE320F15}"/>
              </a:ext>
            </a:extLst>
          </p:cNvPr>
          <p:cNvSpPr>
            <a:spLocks noGrp="1"/>
          </p:cNvSpPr>
          <p:nvPr>
            <p:ph type="title"/>
          </p:nvPr>
        </p:nvSpPr>
        <p:spPr/>
        <p:txBody>
          <a:bodyPr lIns="45719" tIns="45720" rIns="45719" bIns="45720" anchor="ctr">
            <a:normAutofit/>
          </a:bodyPr>
          <a:lstStyle/>
          <a:p>
            <a:pPr algn="ctr"/>
            <a:r>
              <a:rPr lang="en-US" b="1" dirty="0"/>
              <a:t>South Carolina Data-Drugs on School Property</a:t>
            </a:r>
            <a:endParaRPr lang="en-US" dirty="0"/>
          </a:p>
        </p:txBody>
      </p:sp>
      <p:pic>
        <p:nvPicPr>
          <p:cNvPr id="5" name="Picture 4">
            <a:extLst>
              <a:ext uri="{FF2B5EF4-FFF2-40B4-BE49-F238E27FC236}">
                <a16:creationId xmlns:a16="http://schemas.microsoft.com/office/drawing/2014/main" id="{24EA1F1D-BA5F-4E9B-8BF9-C3EB663AE1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20000">
            <a:off x="177668" y="6158380"/>
            <a:ext cx="1435608" cy="264442"/>
          </a:xfrm>
          <a:prstGeom prst="rect">
            <a:avLst/>
          </a:prstGeom>
        </p:spPr>
      </p:pic>
      <p:sp>
        <p:nvSpPr>
          <p:cNvPr id="2" name="TextBox 1">
            <a:extLst>
              <a:ext uri="{FF2B5EF4-FFF2-40B4-BE49-F238E27FC236}">
                <a16:creationId xmlns:a16="http://schemas.microsoft.com/office/drawing/2014/main" id="{355FDDE0-D86E-464F-B546-8C32352C8419}"/>
              </a:ext>
            </a:extLst>
          </p:cNvPr>
          <p:cNvSpPr txBox="1"/>
          <p:nvPr/>
        </p:nvSpPr>
        <p:spPr>
          <a:xfrm>
            <a:off x="4390009" y="5965707"/>
            <a:ext cx="4372252"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400" dirty="0"/>
              <a:t>Source: </a:t>
            </a:r>
            <a:r>
              <a:rPr lang="en-US" sz="1400" dirty="0">
                <a:hlinkClick r:id="rId3"/>
              </a:rPr>
              <a:t>https://nccd.cdc.gov/youthonline/App/Results</a:t>
            </a:r>
            <a:endParaRPr lang="en-US" sz="1400" dirty="0"/>
          </a:p>
          <a:p>
            <a:endParaRPr kumimoji="0" lang="en-US" sz="1800" b="0" i="0" u="none" strike="noStrike" cap="none" spc="0" normalizeH="0" baseline="0" dirty="0">
              <a:ln>
                <a:noFill/>
              </a:ln>
              <a:solidFill>
                <a:srgbClr val="000000"/>
              </a:solidFill>
              <a:effectLst/>
              <a:uFillTx/>
              <a:latin typeface="Lucida Sans Unicode"/>
              <a:ea typeface="Lucida Sans Unicode"/>
              <a:cs typeface="Lucida Sans Unicode"/>
              <a:sym typeface="Lucida Sans Unicode"/>
            </a:endParaRPr>
          </a:p>
        </p:txBody>
      </p:sp>
      <p:sp>
        <p:nvSpPr>
          <p:cNvPr id="7" name="AutoShape 2" descr="United States 2019 and South Carolina 2019 Results: Were Offered, Sold, Or Given An Illegal Drug On School Property (during the 12 months before the survey) High School Youth Risk Behavior Survey.">
            <a:extLst>
              <a:ext uri="{FF2B5EF4-FFF2-40B4-BE49-F238E27FC236}">
                <a16:creationId xmlns:a16="http://schemas.microsoft.com/office/drawing/2014/main" id="{E5DB4BB2-8C43-4D0D-9935-C465FE64324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4A6803FE-7B80-4F3D-9EAF-521BBF9250E0}"/>
              </a:ext>
            </a:extLst>
          </p:cNvPr>
          <p:cNvPicPr>
            <a:picLocks noChangeAspect="1"/>
          </p:cNvPicPr>
          <p:nvPr/>
        </p:nvPicPr>
        <p:blipFill>
          <a:blip r:embed="rId4"/>
          <a:stretch>
            <a:fillRect/>
          </a:stretch>
        </p:blipFill>
        <p:spPr>
          <a:xfrm>
            <a:off x="174812" y="1600201"/>
            <a:ext cx="8794376" cy="4209901"/>
          </a:xfrm>
          <a:prstGeom prst="rect">
            <a:avLst/>
          </a:prstGeom>
        </p:spPr>
      </p:pic>
    </p:spTree>
    <p:extLst>
      <p:ext uri="{BB962C8B-B14F-4D97-AF65-F5344CB8AC3E}">
        <p14:creationId xmlns:p14="http://schemas.microsoft.com/office/powerpoint/2010/main" val="2513411955"/>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Talk to your kids!  Have several drug “conversations”.…"/>
          <p:cNvSpPr txBox="1">
            <a:spLocks noGrp="1"/>
          </p:cNvSpPr>
          <p:nvPr>
            <p:ph type="body" sz="half" idx="1"/>
          </p:nvPr>
        </p:nvSpPr>
        <p:spPr>
          <a:xfrm>
            <a:off x="457200" y="1371601"/>
            <a:ext cx="8229600" cy="2118852"/>
          </a:xfrm>
          <a:prstGeom prst="rect">
            <a:avLst/>
          </a:prstGeom>
        </p:spPr>
        <p:txBody>
          <a:bodyPr/>
          <a:lstStyle/>
          <a:p>
            <a:pPr marL="347472" indent="-347472">
              <a:spcBef>
                <a:spcPts val="0"/>
              </a:spcBef>
              <a:spcAft>
                <a:spcPts val="1800"/>
              </a:spcAft>
              <a:buClr>
                <a:schemeClr val="accent2"/>
              </a:buClr>
              <a:buSzPct val="100000"/>
              <a:buAutoNum type="arabicPeriod"/>
            </a:pPr>
            <a:r>
              <a:rPr sz="2200" dirty="0"/>
              <a:t>Talk to your kids!</a:t>
            </a:r>
            <a:r>
              <a:rPr lang="en-US" sz="2200" dirty="0"/>
              <a:t>  </a:t>
            </a:r>
            <a:r>
              <a:rPr sz="2200" dirty="0"/>
              <a:t>Have several drug</a:t>
            </a:r>
            <a:r>
              <a:rPr lang="en-US" sz="2200" dirty="0"/>
              <a:t> "</a:t>
            </a:r>
            <a:r>
              <a:rPr sz="2200" dirty="0"/>
              <a:t>conversation</a:t>
            </a:r>
            <a:r>
              <a:rPr lang="en-US" sz="2200" dirty="0"/>
              <a:t>s."</a:t>
            </a:r>
            <a:endParaRPr sz="2200" dirty="0"/>
          </a:p>
          <a:p>
            <a:pPr marL="347472" indent="-347472">
              <a:spcBef>
                <a:spcPts val="0"/>
              </a:spcBef>
              <a:spcAft>
                <a:spcPts val="1800"/>
              </a:spcAft>
              <a:buClr>
                <a:schemeClr val="accent2"/>
              </a:buClr>
              <a:buSzPct val="100000"/>
              <a:buAutoNum type="arabicPeriod"/>
            </a:pPr>
            <a:r>
              <a:rPr sz="2200" dirty="0"/>
              <a:t>Education and prevention start early.</a:t>
            </a:r>
          </a:p>
          <a:p>
            <a:pPr marL="347472" indent="-347472">
              <a:spcBef>
                <a:spcPts val="0"/>
              </a:spcBef>
              <a:spcAft>
                <a:spcPts val="1800"/>
              </a:spcAft>
              <a:buClr>
                <a:schemeClr val="accent2"/>
              </a:buClr>
              <a:buSzPct val="100000"/>
              <a:buAutoNum type="arabicPeriod"/>
            </a:pPr>
            <a:r>
              <a:rPr sz="2200" dirty="0"/>
              <a:t>Drug abuse prevention requires a multifaceted approach.</a:t>
            </a:r>
          </a:p>
          <a:p>
            <a:pPr marL="347472" indent="-347472">
              <a:spcBef>
                <a:spcPts val="0"/>
              </a:spcBef>
              <a:spcAft>
                <a:spcPts val="1800"/>
              </a:spcAft>
              <a:buClr>
                <a:schemeClr val="accent2"/>
              </a:buClr>
              <a:buSzPct val="100000"/>
              <a:buAutoNum type="arabicPeriod"/>
            </a:pPr>
            <a:r>
              <a:rPr sz="2200" dirty="0"/>
              <a:t>Seek help from a professional early if needed!</a:t>
            </a:r>
          </a:p>
        </p:txBody>
      </p:sp>
      <p:sp>
        <p:nvSpPr>
          <p:cNvPr id="420" name="In Closing"/>
          <p:cNvSpPr txBox="1">
            <a:spLocks noGrp="1"/>
          </p:cNvSpPr>
          <p:nvPr>
            <p:ph type="title"/>
          </p:nvPr>
        </p:nvSpPr>
        <p:spPr>
          <a:xfrm>
            <a:off x="0" y="0"/>
            <a:ext cx="9144000" cy="1371600"/>
          </a:xfrm>
          <a:prstGeom prst="rect">
            <a:avLst/>
          </a:prstGeom>
        </p:spPr>
        <p:txBody>
          <a:bodyPr>
            <a:normAutofit/>
          </a:bodyPr>
          <a:lstStyle>
            <a:lvl1pPr algn="ctr">
              <a:defRPr sz="4500">
                <a:solidFill>
                  <a:srgbClr val="FFD479"/>
                </a:solidFill>
              </a:defRPr>
            </a:lvl1pPr>
          </a:lstStyle>
          <a:p>
            <a:r>
              <a:rPr lang="en-US" sz="4000" b="1" dirty="0">
                <a:solidFill>
                  <a:schemeClr val="accent3"/>
                </a:solidFill>
              </a:rPr>
              <a:t>IN CLOSING</a:t>
            </a:r>
            <a:endParaRPr sz="4000" b="1" dirty="0">
              <a:solidFill>
                <a:schemeClr val="accent3"/>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Talk with teens in your life about pain treatment and management. Regardless of drug use history, reach out to youth.…"/>
          <p:cNvSpPr txBox="1">
            <a:spLocks noGrp="1"/>
          </p:cNvSpPr>
          <p:nvPr>
            <p:ph type="body" sz="half" idx="1"/>
          </p:nvPr>
        </p:nvSpPr>
        <p:spPr>
          <a:xfrm>
            <a:off x="457200" y="1371600"/>
            <a:ext cx="8229600" cy="4498258"/>
          </a:xfrm>
          <a:prstGeom prst="rect">
            <a:avLst/>
          </a:prstGeom>
        </p:spPr>
        <p:txBody>
          <a:bodyPr/>
          <a:lstStyle/>
          <a:p>
            <a:pPr marL="0" indent="0">
              <a:spcBef>
                <a:spcPts val="0"/>
              </a:spcBef>
              <a:spcAft>
                <a:spcPts val="1200"/>
              </a:spcAft>
              <a:buClrTx/>
              <a:buSzTx/>
              <a:buNone/>
              <a:defRPr sz="2000"/>
            </a:pPr>
            <a:r>
              <a:rPr sz="2000" dirty="0"/>
              <a:t>Talk with teens in your life about pain treatment and management. </a:t>
            </a:r>
            <a:r>
              <a:rPr lang="en-US" sz="2000" dirty="0"/>
              <a:t> </a:t>
            </a:r>
            <a:r>
              <a:rPr sz="2000" dirty="0"/>
              <a:t>Regardless of drug use history, reach out to youth</a:t>
            </a:r>
            <a:r>
              <a:rPr lang="en-US" sz="2000" dirty="0"/>
              <a:t>:</a:t>
            </a:r>
            <a:endParaRPr sz="2000" dirty="0"/>
          </a:p>
          <a:p>
            <a:pPr marL="571500" lvl="1" indent="-342900">
              <a:spcBef>
                <a:spcPts val="0"/>
              </a:spcBef>
              <a:spcAft>
                <a:spcPts val="1200"/>
              </a:spcAft>
              <a:buClr>
                <a:schemeClr val="accent2"/>
              </a:buClr>
              <a:buFont typeface="Wingdings" panose="05000000000000000000" pitchFamily="2" charset="2"/>
              <a:buChar char="§"/>
              <a:defRPr sz="2000"/>
            </a:pPr>
            <a:r>
              <a:rPr sz="2000" u="sng" dirty="0"/>
              <a:t>Building strong relationships</a:t>
            </a:r>
            <a:r>
              <a:rPr sz="2000" dirty="0"/>
              <a:t> with adolescents is the first step to connecting with youth on drug prevention. </a:t>
            </a:r>
          </a:p>
          <a:p>
            <a:pPr marL="571500" lvl="1" indent="-342900">
              <a:spcBef>
                <a:spcPts val="0"/>
              </a:spcBef>
              <a:spcAft>
                <a:spcPts val="1200"/>
              </a:spcAft>
              <a:buClr>
                <a:schemeClr val="accent2"/>
              </a:buClr>
              <a:buFont typeface="Wingdings" panose="05000000000000000000" pitchFamily="2" charset="2"/>
              <a:buChar char="§"/>
              <a:defRPr sz="2000"/>
            </a:pPr>
            <a:r>
              <a:rPr sz="2000" u="sng" dirty="0"/>
              <a:t>Collaboration between and within youth-serving sectors and community partnerships</a:t>
            </a:r>
            <a:r>
              <a:rPr sz="2000" dirty="0"/>
              <a:t> presents opportunities to reach at-risk and drug</a:t>
            </a:r>
            <a:r>
              <a:rPr lang="en-US" sz="2000" dirty="0"/>
              <a:t>-</a:t>
            </a:r>
            <a:r>
              <a:rPr sz="2000" dirty="0"/>
              <a:t>naïve adolescents by increasing the efficiency of care, communicating across providers, and breaking down stigmas.</a:t>
            </a:r>
          </a:p>
          <a:p>
            <a:pPr marL="571500" lvl="1" indent="-342900">
              <a:spcBef>
                <a:spcPts val="0"/>
              </a:spcBef>
              <a:spcAft>
                <a:spcPts val="1200"/>
              </a:spcAft>
              <a:buClr>
                <a:schemeClr val="accent2"/>
              </a:buClr>
              <a:buFont typeface="Wingdings" panose="05000000000000000000" pitchFamily="2" charset="2"/>
              <a:buChar char="§"/>
              <a:defRPr sz="2000"/>
            </a:pPr>
            <a:r>
              <a:rPr sz="2000" u="sng" dirty="0"/>
              <a:t>Combining services</a:t>
            </a:r>
            <a:r>
              <a:rPr sz="2000" dirty="0"/>
              <a:t> such as trauma-informed care and psychological support with mentors and peers in the same location can </a:t>
            </a:r>
            <a:r>
              <a:rPr lang="en-US" sz="2000" dirty="0"/>
              <a:t>also </a:t>
            </a:r>
            <a:r>
              <a:rPr sz="2000" dirty="0"/>
              <a:t>be an effective way to reach and help youth. </a:t>
            </a:r>
          </a:p>
        </p:txBody>
      </p:sp>
      <p:sp>
        <p:nvSpPr>
          <p:cNvPr id="424" name="Ways To Talk To Teens"/>
          <p:cNvSpPr txBox="1">
            <a:spLocks noGrp="1"/>
          </p:cNvSpPr>
          <p:nvPr>
            <p:ph type="title"/>
          </p:nvPr>
        </p:nvSpPr>
        <p:spPr>
          <a:xfrm>
            <a:off x="0" y="0"/>
            <a:ext cx="9144000" cy="1371600"/>
          </a:xfrm>
          <a:prstGeom prst="rect">
            <a:avLst/>
          </a:prstGeom>
        </p:spPr>
        <p:txBody>
          <a:bodyPr>
            <a:normAutofit/>
          </a:bodyPr>
          <a:lstStyle>
            <a:lvl1pPr algn="ctr">
              <a:defRPr>
                <a:solidFill>
                  <a:srgbClr val="FFD479"/>
                </a:solidFill>
              </a:defRPr>
            </a:lvl1pPr>
          </a:lstStyle>
          <a:p>
            <a:r>
              <a:rPr lang="en-US" sz="3600" b="1" dirty="0">
                <a:solidFill>
                  <a:schemeClr val="accent3"/>
                </a:solidFill>
              </a:rPr>
              <a:t>Ways to Talk to Teens</a:t>
            </a:r>
            <a:endParaRPr sz="3600" b="1" dirty="0">
              <a:solidFill>
                <a:schemeClr val="accent3"/>
              </a:solidFill>
            </a:endParaRPr>
          </a:p>
        </p:txBody>
      </p:sp>
      <p:sp>
        <p:nvSpPr>
          <p:cNvPr id="425" name="Source:  hhs.gov"/>
          <p:cNvSpPr txBox="1"/>
          <p:nvPr/>
        </p:nvSpPr>
        <p:spPr>
          <a:xfrm>
            <a:off x="6960546" y="5954291"/>
            <a:ext cx="1531828"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200">
                <a:solidFill>
                  <a:srgbClr val="FFFFFF"/>
                </a:solidFill>
              </a:defRPr>
            </a:lvl1pPr>
          </a:lstStyle>
          <a:p>
            <a:r>
              <a:rPr sz="1400" dirty="0">
                <a:solidFill>
                  <a:schemeClr val="accent3"/>
                </a:solidFill>
              </a:rPr>
              <a:t>Source:  hhs.gov</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CDC Quick Vape Facts-https://www.cdc.gov/tobacco/basic_information/e-cigarettes/Quick-Facts-on-the-Risks-of-E-cigarettes-for-Kids-Teens-and-Young-Adults.html…"/>
          <p:cNvSpPr txBox="1">
            <a:spLocks noGrp="1"/>
          </p:cNvSpPr>
          <p:nvPr>
            <p:ph type="body" sz="half" idx="1"/>
          </p:nvPr>
        </p:nvSpPr>
        <p:spPr>
          <a:xfrm>
            <a:off x="457200" y="1005840"/>
            <a:ext cx="8229600" cy="4706702"/>
          </a:xfrm>
          <a:prstGeom prst="rect">
            <a:avLst/>
          </a:prstGeom>
        </p:spPr>
        <p:txBody>
          <a:bodyPr/>
          <a:lstStyle/>
          <a:p>
            <a:pPr marL="347472" indent="-347472">
              <a:spcBef>
                <a:spcPts val="0"/>
              </a:spcBef>
              <a:buClr>
                <a:schemeClr val="accent2"/>
              </a:buClr>
              <a:buSzPct val="100000"/>
              <a:buFont typeface="Wingdings" panose="05000000000000000000" pitchFamily="2" charset="2"/>
              <a:buChar char="§"/>
              <a:defRPr sz="1600"/>
            </a:pPr>
            <a:r>
              <a:rPr dirty="0"/>
              <a:t>CDC Quick Vape Facts</a:t>
            </a:r>
            <a:r>
              <a:rPr lang="en-US" dirty="0"/>
              <a:t> </a:t>
            </a:r>
            <a:r>
              <a:rPr dirty="0"/>
              <a:t>-</a:t>
            </a:r>
            <a:r>
              <a:rPr lang="en-US" dirty="0"/>
              <a:t> </a:t>
            </a:r>
            <a:r>
              <a:rPr u="sng" dirty="0">
                <a:solidFill>
                  <a:srgbClr val="FF8119"/>
                </a:solidFill>
                <a:uFill>
                  <a:solidFill>
                    <a:srgbClr val="FF8119"/>
                  </a:solidFill>
                </a:uFill>
                <a:hlinkClick r:id="rId2"/>
              </a:rPr>
              <a:t>https://www.cdc.gov/tobacco/basic_information/e-cigarettes/Quick-Facts-on-the-Risks-of-E-cigarettes-for-Kids-Teens-and-Young-Adults.html</a:t>
            </a:r>
            <a:endParaRPr dirty="0">
              <a:solidFill>
                <a:srgbClr val="000000"/>
              </a:solidFill>
            </a:endParaRPr>
          </a:p>
          <a:p>
            <a:pPr marL="347472" indent="-347472">
              <a:spcBef>
                <a:spcPts val="0"/>
              </a:spcBef>
              <a:buClr>
                <a:schemeClr val="accent2"/>
              </a:buClr>
              <a:buSzPct val="100000"/>
              <a:buFont typeface="Wingdings" panose="05000000000000000000" pitchFamily="2" charset="2"/>
              <a:buChar char="§"/>
              <a:defRPr sz="1600"/>
            </a:pPr>
            <a:r>
              <a:rPr dirty="0"/>
              <a:t>CDC Teen Vape Sheets</a:t>
            </a:r>
            <a:r>
              <a:rPr lang="en-US" dirty="0"/>
              <a:t> </a:t>
            </a:r>
            <a:r>
              <a:rPr dirty="0"/>
              <a:t>-</a:t>
            </a:r>
            <a:r>
              <a:rPr dirty="0">
                <a:solidFill>
                  <a:srgbClr val="000000"/>
                </a:solidFill>
              </a:rPr>
              <a:t> </a:t>
            </a:r>
            <a:r>
              <a:rPr u="sng" dirty="0">
                <a:solidFill>
                  <a:srgbClr val="FF8119"/>
                </a:solidFill>
                <a:uFill>
                  <a:solidFill>
                    <a:srgbClr val="FF8119"/>
                  </a:solidFill>
                </a:uFill>
                <a:hlinkClick r:id="rId2"/>
              </a:rPr>
              <a:t>https://www.cdc.gov/tobacco/basic_information/e-cigarettes/Quick-Facts-on-the-Risks-of-E-cigarettes-for-Kids-Teens-and-Young-Adults.html</a:t>
            </a:r>
            <a:r>
              <a:rPr dirty="0">
                <a:solidFill>
                  <a:srgbClr val="000000"/>
                </a:solidFill>
              </a:rPr>
              <a:t> </a:t>
            </a:r>
          </a:p>
          <a:p>
            <a:pPr marL="347472" indent="-347472">
              <a:spcBef>
                <a:spcPts val="0"/>
              </a:spcBef>
              <a:buClr>
                <a:schemeClr val="accent2"/>
              </a:buClr>
              <a:buSzPct val="100000"/>
              <a:buFont typeface="Wingdings" panose="05000000000000000000" pitchFamily="2" charset="2"/>
              <a:buChar char="§"/>
              <a:defRPr sz="1600"/>
            </a:pPr>
            <a:r>
              <a:rPr dirty="0"/>
              <a:t>CDC </a:t>
            </a:r>
            <a:r>
              <a:rPr dirty="0" err="1"/>
              <a:t>Ecig</a:t>
            </a:r>
            <a:r>
              <a:rPr dirty="0"/>
              <a:t>/Product</a:t>
            </a:r>
            <a:r>
              <a:rPr lang="en-US" dirty="0"/>
              <a:t> </a:t>
            </a:r>
            <a:r>
              <a:rPr dirty="0"/>
              <a:t>- </a:t>
            </a:r>
            <a:r>
              <a:rPr u="sng" dirty="0">
                <a:solidFill>
                  <a:srgbClr val="FF8119"/>
                </a:solidFill>
                <a:uFill>
                  <a:solidFill>
                    <a:srgbClr val="FF8119"/>
                  </a:solidFill>
                </a:uFill>
                <a:hlinkClick r:id="rId3"/>
              </a:rPr>
              <a:t>Dictionary-images-https://www.cdc.gov/tobacco/basic_information/e-cigarettes/pdfs/ecigarette-or-vaping-products-visual-dictionary-508.pdf</a:t>
            </a:r>
            <a:endParaRPr dirty="0">
              <a:solidFill>
                <a:srgbClr val="000000"/>
              </a:solidFill>
            </a:endParaRPr>
          </a:p>
          <a:p>
            <a:pPr marL="347472" indent="-347472">
              <a:spcBef>
                <a:spcPts val="0"/>
              </a:spcBef>
              <a:buClr>
                <a:schemeClr val="accent2"/>
              </a:buClr>
              <a:buSzPct val="100000"/>
              <a:buFont typeface="Wingdings" panose="05000000000000000000" pitchFamily="2" charset="2"/>
              <a:buChar char="§"/>
              <a:defRPr sz="1600"/>
            </a:pPr>
            <a:r>
              <a:rPr dirty="0"/>
              <a:t>Surgeon General</a:t>
            </a:r>
            <a:r>
              <a:rPr lang="en-US" dirty="0"/>
              <a:t> </a:t>
            </a:r>
            <a:r>
              <a:rPr dirty="0"/>
              <a:t>- </a:t>
            </a:r>
            <a:r>
              <a:rPr u="sng" dirty="0">
                <a:solidFill>
                  <a:srgbClr val="FF8119"/>
                </a:solidFill>
                <a:uFill>
                  <a:solidFill>
                    <a:srgbClr val="FF8119"/>
                  </a:solidFill>
                </a:uFill>
                <a:hlinkClick r:id="rId4"/>
              </a:rPr>
              <a:t>Vapes-https://e-cigarettes.surgeongeneral.gov/knowtherisks.html</a:t>
            </a:r>
            <a:endParaRPr dirty="0">
              <a:solidFill>
                <a:srgbClr val="000000"/>
              </a:solidFill>
            </a:endParaRPr>
          </a:p>
          <a:p>
            <a:pPr marL="347472" indent="-347472">
              <a:spcBef>
                <a:spcPts val="0"/>
              </a:spcBef>
              <a:buClr>
                <a:schemeClr val="accent2"/>
              </a:buClr>
              <a:buSzPct val="100000"/>
              <a:buFont typeface="Wingdings" panose="05000000000000000000" pitchFamily="2" charset="2"/>
              <a:buChar char="§"/>
              <a:defRPr sz="1600"/>
            </a:pPr>
            <a:r>
              <a:rPr dirty="0"/>
              <a:t>CDC Smoking &amp; Youth</a:t>
            </a:r>
            <a:r>
              <a:rPr lang="en-US" dirty="0"/>
              <a:t> </a:t>
            </a:r>
            <a:r>
              <a:rPr dirty="0"/>
              <a:t>-</a:t>
            </a:r>
            <a:r>
              <a:rPr dirty="0">
                <a:solidFill>
                  <a:srgbClr val="000000"/>
                </a:solidFill>
              </a:rPr>
              <a:t> </a:t>
            </a:r>
            <a:r>
              <a:rPr u="sng" dirty="0">
                <a:solidFill>
                  <a:srgbClr val="FF8119"/>
                </a:solidFill>
                <a:uFill>
                  <a:solidFill>
                    <a:srgbClr val="FF8119"/>
                  </a:solidFill>
                </a:uFill>
                <a:hlinkClick r:id="rId5"/>
              </a:rPr>
              <a:t>https://www.cdc.gov/tobacco/data_statistics/sgr/50th-anniversary/pdfs/fs_smoking_youth_508.pdf</a:t>
            </a:r>
            <a:endParaRPr dirty="0">
              <a:solidFill>
                <a:srgbClr val="000000"/>
              </a:solidFill>
            </a:endParaRPr>
          </a:p>
          <a:p>
            <a:pPr marL="347472" indent="-347472">
              <a:spcBef>
                <a:spcPts val="0"/>
              </a:spcBef>
              <a:buClr>
                <a:schemeClr val="accent2"/>
              </a:buClr>
              <a:buSzPct val="100000"/>
              <a:buFont typeface="Wingdings" panose="05000000000000000000" pitchFamily="2" charset="2"/>
              <a:buChar char="§"/>
              <a:defRPr sz="1600"/>
            </a:pPr>
            <a:r>
              <a:rPr dirty="0"/>
              <a:t>CDC What Are E Cigs</a:t>
            </a:r>
            <a:r>
              <a:rPr lang="en-US" dirty="0"/>
              <a:t>? </a:t>
            </a:r>
            <a:r>
              <a:rPr dirty="0"/>
              <a:t>- </a:t>
            </a:r>
            <a:r>
              <a:rPr u="sng" dirty="0">
                <a:solidFill>
                  <a:srgbClr val="FF8119"/>
                </a:solidFill>
                <a:uFill>
                  <a:solidFill>
                    <a:srgbClr val="FF8119"/>
                  </a:solidFill>
                </a:uFill>
                <a:hlinkClick r:id="rId6"/>
              </a:rPr>
              <a:t>https://www.cdc.gov/tobacco/basic_information/e-cigarettes/about-e-cigarettes.html</a:t>
            </a:r>
            <a:endParaRPr dirty="0">
              <a:solidFill>
                <a:srgbClr val="000000"/>
              </a:solidFill>
            </a:endParaRPr>
          </a:p>
          <a:p>
            <a:pPr marL="347472" indent="-347472">
              <a:spcBef>
                <a:spcPts val="0"/>
              </a:spcBef>
              <a:buClr>
                <a:schemeClr val="accent2"/>
              </a:buClr>
              <a:buSzPct val="100000"/>
              <a:buFont typeface="Wingdings" panose="05000000000000000000" pitchFamily="2" charset="2"/>
              <a:buChar char="§"/>
              <a:defRPr sz="1600"/>
            </a:pPr>
            <a:r>
              <a:rPr dirty="0"/>
              <a:t>Vape Facts by Johns Hopkins Medicine</a:t>
            </a:r>
            <a:r>
              <a:rPr lang="en-US" dirty="0"/>
              <a:t> </a:t>
            </a:r>
            <a:r>
              <a:rPr dirty="0"/>
              <a:t>-</a:t>
            </a:r>
            <a:r>
              <a:rPr dirty="0">
                <a:solidFill>
                  <a:srgbClr val="000000"/>
                </a:solidFill>
              </a:rPr>
              <a:t> </a:t>
            </a:r>
            <a:r>
              <a:rPr u="sng" dirty="0">
                <a:solidFill>
                  <a:srgbClr val="FF8119"/>
                </a:solidFill>
                <a:uFill>
                  <a:solidFill>
                    <a:srgbClr val="FF8119"/>
                  </a:solidFill>
                </a:uFill>
                <a:hlinkClick r:id="rId7"/>
              </a:rPr>
              <a:t>https://www.hopkinsmedicine.org/health/wellness-and-prevention/5-truths-you-need-to-know-about-vaping</a:t>
            </a:r>
          </a:p>
        </p:txBody>
      </p:sp>
      <p:sp>
        <p:nvSpPr>
          <p:cNvPr id="429" name="Resources For Parents &amp; Professionals"/>
          <p:cNvSpPr txBox="1">
            <a:spLocks noGrp="1"/>
          </p:cNvSpPr>
          <p:nvPr>
            <p:ph type="title"/>
          </p:nvPr>
        </p:nvSpPr>
        <p:spPr>
          <a:xfrm>
            <a:off x="0" y="3129"/>
            <a:ext cx="9144001" cy="1097280"/>
          </a:xfrm>
          <a:prstGeom prst="rect">
            <a:avLst/>
          </a:prstGeom>
        </p:spPr>
        <p:txBody>
          <a:bodyPr>
            <a:normAutofit/>
          </a:bodyPr>
          <a:lstStyle>
            <a:lvl1pPr algn="ctr" defTabSz="731520">
              <a:defRPr sz="3280">
                <a:solidFill>
                  <a:srgbClr val="FFD479"/>
                </a:solidFill>
                <a:effectLst>
                  <a:outerShdw blurRad="30480" dist="20320" dir="5400000" rotWithShape="0">
                    <a:srgbClr val="000000">
                      <a:alpha val="25000"/>
                    </a:srgbClr>
                  </a:outerShdw>
                </a:effectLst>
              </a:defRPr>
            </a:lvl1pPr>
          </a:lstStyle>
          <a:p>
            <a:r>
              <a:rPr sz="3600" b="1" dirty="0">
                <a:solidFill>
                  <a:schemeClr val="accent3"/>
                </a:solidFill>
              </a:rPr>
              <a:t>Resources </a:t>
            </a:r>
            <a:r>
              <a:rPr lang="en-US" sz="3600" b="1" dirty="0">
                <a:solidFill>
                  <a:schemeClr val="accent3"/>
                </a:solidFill>
              </a:rPr>
              <a:t>f</a:t>
            </a:r>
            <a:r>
              <a:rPr sz="3600" b="1" dirty="0">
                <a:solidFill>
                  <a:schemeClr val="accent3"/>
                </a:solidFill>
              </a:rPr>
              <a:t>or Parents &amp; Professionals </a:t>
            </a:r>
          </a:p>
        </p:txBody>
      </p:sp>
      <p:sp>
        <p:nvSpPr>
          <p:cNvPr id="430" name="TALL COP SAYS STOP  Website: www.tallcopsaysstop.com"/>
          <p:cNvSpPr txBox="1"/>
          <p:nvPr/>
        </p:nvSpPr>
        <p:spPr>
          <a:xfrm>
            <a:off x="2077770" y="5916866"/>
            <a:ext cx="6609030" cy="316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43230" indent="-138988" defTabSz="868680">
              <a:lnSpc>
                <a:spcPct val="80000"/>
              </a:lnSpc>
              <a:spcBef>
                <a:spcPts val="300"/>
              </a:spcBef>
              <a:buClr>
                <a:schemeClr val="accent1"/>
              </a:buClr>
              <a:buFont typeface="Wingdings 3"/>
              <a:defRPr sz="1804">
                <a:solidFill>
                  <a:srgbClr val="FF9300"/>
                </a:solidFill>
              </a:defRPr>
            </a:pPr>
            <a:r>
              <a:rPr dirty="0">
                <a:solidFill>
                  <a:schemeClr val="accent3"/>
                </a:solidFill>
              </a:rPr>
              <a:t>TALL COP SAYS STOP  Website: www.tallcopsaysstop.com</a:t>
            </a:r>
          </a:p>
          <a:p>
            <a:pPr marL="243230" indent="-138988" algn="ctr" defTabSz="868680">
              <a:lnSpc>
                <a:spcPct val="80000"/>
              </a:lnSpc>
              <a:spcBef>
                <a:spcPts val="300"/>
              </a:spcBef>
              <a:buClr>
                <a:schemeClr val="accent1"/>
              </a:buClr>
              <a:buFont typeface="Wingdings 3"/>
              <a:defRPr sz="2375">
                <a:solidFill>
                  <a:srgbClr val="FFFFFF"/>
                </a:solidFill>
              </a:defRPr>
            </a:pPr>
            <a:endParaRPr dirty="0">
              <a:solidFill>
                <a:schemeClr val="accent3"/>
              </a:solidFill>
            </a:endParaRPr>
          </a:p>
        </p:txBody>
      </p:sp>
      <p:pic>
        <p:nvPicPr>
          <p:cNvPr id="6" name="Picture 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Double-click to edit"/>
          <p:cNvSpPr txBox="1">
            <a:spLocks noGrp="1"/>
          </p:cNvSpPr>
          <p:nvPr>
            <p:ph type="body" sz="half" idx="1"/>
          </p:nvPr>
        </p:nvSpPr>
        <p:spPr>
          <a:xfrm>
            <a:off x="457200" y="1371600"/>
            <a:ext cx="8229600" cy="3600984"/>
          </a:xfrm>
          <a:prstGeom prst="rect">
            <a:avLst/>
          </a:prstGeom>
        </p:spPr>
        <p:txBody>
          <a:bodyPr/>
          <a:lstStyle/>
          <a:p>
            <a:pPr marL="0" indent="0">
              <a:spcBef>
                <a:spcPts val="0"/>
              </a:spcBef>
              <a:buNone/>
            </a:pPr>
            <a:r>
              <a:rPr lang="en-US" dirty="0"/>
              <a:t>Contact Info</a:t>
            </a:r>
            <a:endParaRPr dirty="0"/>
          </a:p>
        </p:txBody>
      </p:sp>
      <p:sp>
        <p:nvSpPr>
          <p:cNvPr id="434" name="YOUR CONTACT INFO HERE"/>
          <p:cNvSpPr txBox="1">
            <a:spLocks noGrp="1"/>
          </p:cNvSpPr>
          <p:nvPr>
            <p:ph type="title"/>
          </p:nvPr>
        </p:nvSpPr>
        <p:spPr>
          <a:xfrm>
            <a:off x="0" y="0"/>
            <a:ext cx="9144000" cy="1371600"/>
          </a:xfrm>
          <a:prstGeom prst="rect">
            <a:avLst/>
          </a:prstGeom>
        </p:spPr>
        <p:txBody>
          <a:bodyPr>
            <a:normAutofit/>
          </a:bodyPr>
          <a:lstStyle/>
          <a:p>
            <a:pPr algn="ctr"/>
            <a:r>
              <a:rPr sz="4000" b="1" dirty="0">
                <a:solidFill>
                  <a:schemeClr val="accent3"/>
                </a:solidFill>
              </a:rPr>
              <a:t>YOUR CONTACT INFO HERE</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If you choose to drink, model responsible drinking behavior. A child with a parent who binge drinks is much more likely to binge drink than a child whose parents do not. Try to avoid sending any unintended messages — find ways to celebrate and relax with"/>
          <p:cNvSpPr txBox="1">
            <a:spLocks noGrp="1"/>
          </p:cNvSpPr>
          <p:nvPr>
            <p:ph type="body" sz="half" idx="1"/>
          </p:nvPr>
        </p:nvSpPr>
        <p:spPr>
          <a:xfrm>
            <a:off x="457200" y="914400"/>
            <a:ext cx="8229600" cy="4767209"/>
          </a:xfrm>
          <a:prstGeom prst="rect">
            <a:avLst/>
          </a:prstGeom>
        </p:spPr>
        <p:txBody>
          <a:bodyPr/>
          <a:lstStyle/>
          <a:p>
            <a:pPr marL="347472" indent="-347472">
              <a:lnSpc>
                <a:spcPts val="2200"/>
              </a:lnSpc>
              <a:spcBef>
                <a:spcPts val="0"/>
              </a:spcBef>
              <a:spcAft>
                <a:spcPts val="900"/>
              </a:spcAft>
              <a:buClr>
                <a:schemeClr val="accent2"/>
              </a:buClr>
              <a:buSzPct val="100000"/>
              <a:buAutoNum type="arabicPeriod"/>
              <a:defRPr sz="1900"/>
            </a:pPr>
            <a:r>
              <a:rPr sz="2000" dirty="0"/>
              <a:t>If you choose to drink, model responsible drinking behavior. </a:t>
            </a:r>
            <a:br>
              <a:rPr lang="en-US" sz="2000" dirty="0"/>
            </a:br>
            <a:r>
              <a:rPr sz="2000" dirty="0"/>
              <a:t>A child with a parent who binge drinks is much more likely to binge drink than a child whose parents do not. </a:t>
            </a:r>
            <a:r>
              <a:rPr lang="en-US" sz="2000" dirty="0"/>
              <a:t> </a:t>
            </a:r>
            <a:r>
              <a:rPr sz="2000" dirty="0"/>
              <a:t>Try to avoid sending any unintended messages — find ways to celebrate and relax without alcohol.</a:t>
            </a:r>
          </a:p>
          <a:p>
            <a:pPr marL="347472" indent="-347472">
              <a:lnSpc>
                <a:spcPts val="2200"/>
              </a:lnSpc>
              <a:spcBef>
                <a:spcPts val="0"/>
              </a:spcBef>
              <a:spcAft>
                <a:spcPts val="900"/>
              </a:spcAft>
              <a:buClr>
                <a:schemeClr val="accent2"/>
              </a:buClr>
              <a:buSzPct val="100000"/>
              <a:buAutoNum type="arabicPeriod"/>
              <a:defRPr sz="1900"/>
            </a:pPr>
            <a:r>
              <a:rPr sz="2000" dirty="0"/>
              <a:t>Don’t make alcohol available to your child or their</a:t>
            </a:r>
            <a:r>
              <a:rPr lang="en-US" sz="2000" dirty="0"/>
              <a:t> </a:t>
            </a:r>
            <a:r>
              <a:rPr sz="2000" dirty="0"/>
              <a:t>friends. </a:t>
            </a:r>
            <a:r>
              <a:rPr lang="en-US" sz="2000" dirty="0"/>
              <a:t> </a:t>
            </a:r>
            <a:r>
              <a:rPr sz="2000" dirty="0"/>
              <a:t>This isn’t only a matter of safety</a:t>
            </a:r>
            <a:r>
              <a:rPr lang="en-US" sz="2000" dirty="0"/>
              <a:t>.  D</a:t>
            </a:r>
            <a:r>
              <a:rPr sz="2000" dirty="0"/>
              <a:t>epending on where you live, </a:t>
            </a:r>
            <a:r>
              <a:rPr sz="2000" dirty="0">
                <a:solidFill>
                  <a:schemeClr val="accent3"/>
                </a:solidFill>
                <a:hlinkClick r:id="rId2"/>
              </a:rPr>
              <a:t>it could be the law</a:t>
            </a:r>
            <a:r>
              <a:rPr sz="2000" dirty="0"/>
              <a:t>.</a:t>
            </a:r>
          </a:p>
          <a:p>
            <a:pPr marL="347472" indent="-347472">
              <a:lnSpc>
                <a:spcPts val="2200"/>
              </a:lnSpc>
              <a:spcBef>
                <a:spcPts val="0"/>
              </a:spcBef>
              <a:spcAft>
                <a:spcPts val="900"/>
              </a:spcAft>
              <a:buClr>
                <a:schemeClr val="accent2"/>
              </a:buClr>
              <a:buSzPct val="100000"/>
              <a:buAutoNum type="arabicPeriod"/>
              <a:defRPr sz="1900"/>
            </a:pPr>
            <a:r>
              <a:rPr sz="2000" dirty="0"/>
              <a:t>Kids ages 11-14 see approximately 1,000 alcohol ads a year.</a:t>
            </a:r>
            <a:r>
              <a:rPr lang="en-US" sz="2000" dirty="0"/>
              <a:t>  </a:t>
            </a:r>
            <a:r>
              <a:rPr sz="2000" dirty="0"/>
              <a:t>Discuss what you see and help put context around the alcohol messaging your child receives from friends and the media.</a:t>
            </a:r>
          </a:p>
          <a:p>
            <a:pPr marL="347472" indent="-347472">
              <a:lnSpc>
                <a:spcPts val="2200"/>
              </a:lnSpc>
              <a:spcBef>
                <a:spcPts val="0"/>
              </a:spcBef>
              <a:buClr>
                <a:schemeClr val="accent2"/>
              </a:buClr>
              <a:buSzPct val="100000"/>
              <a:buAutoNum type="arabicPeriod"/>
              <a:defRPr sz="1900"/>
            </a:pPr>
            <a:r>
              <a:rPr sz="2000" dirty="0"/>
              <a:t>Supervise any parties in your home to make sure there is no alcohol </a:t>
            </a:r>
            <a:r>
              <a:rPr lang="en-US" sz="2000" dirty="0"/>
              <a:t> —</a:t>
            </a:r>
            <a:r>
              <a:rPr sz="2000" dirty="0"/>
              <a:t> and make sure your teens know the rules ahead of time.</a:t>
            </a:r>
            <a:r>
              <a:rPr lang="en-US" sz="2000" dirty="0"/>
              <a:t> </a:t>
            </a:r>
            <a:r>
              <a:rPr sz="2000" dirty="0"/>
              <a:t> </a:t>
            </a:r>
            <a:r>
              <a:rPr sz="2000" dirty="0">
                <a:hlinkClick r:id="rId2"/>
              </a:rPr>
              <a:t>Learn more about social hosting laws</a:t>
            </a:r>
            <a:r>
              <a:rPr sz="2000" dirty="0"/>
              <a:t> and what they can mean for your personal liability in the event of underage drinking in the home.</a:t>
            </a:r>
          </a:p>
        </p:txBody>
      </p:sp>
      <p:sp>
        <p:nvSpPr>
          <p:cNvPr id="164" name="Parents-What Can You Do"/>
          <p:cNvSpPr txBox="1">
            <a:spLocks noGrp="1"/>
          </p:cNvSpPr>
          <p:nvPr>
            <p:ph type="title"/>
          </p:nvPr>
        </p:nvSpPr>
        <p:spPr>
          <a:xfrm>
            <a:off x="0" y="0"/>
            <a:ext cx="9144000" cy="1097280"/>
          </a:xfrm>
          <a:prstGeom prst="rect">
            <a:avLst/>
          </a:prstGeom>
        </p:spPr>
        <p:txBody>
          <a:bodyPr>
            <a:normAutofit/>
          </a:bodyPr>
          <a:lstStyle>
            <a:lvl1pPr algn="ctr">
              <a:defRPr>
                <a:solidFill>
                  <a:srgbClr val="FFFC79"/>
                </a:solidFill>
              </a:defRPr>
            </a:lvl1pPr>
          </a:lstStyle>
          <a:p>
            <a:r>
              <a:rPr sz="3600" b="1" dirty="0">
                <a:solidFill>
                  <a:schemeClr val="accent3"/>
                </a:solidFill>
              </a:rPr>
              <a:t>Parents</a:t>
            </a:r>
            <a:r>
              <a:rPr lang="en-US" sz="3600" b="1" dirty="0">
                <a:solidFill>
                  <a:schemeClr val="accent3"/>
                </a:solidFill>
              </a:rPr>
              <a:t> – </a:t>
            </a:r>
            <a:r>
              <a:rPr sz="3600" b="1" dirty="0">
                <a:solidFill>
                  <a:schemeClr val="accent3"/>
                </a:solidFill>
              </a:rPr>
              <a:t>What Can You Do</a:t>
            </a:r>
            <a:r>
              <a:rPr lang="en-US" sz="3600" b="1" dirty="0">
                <a:solidFill>
                  <a:schemeClr val="accent3"/>
                </a:solidFill>
              </a:rPr>
              <a:t>?</a:t>
            </a:r>
            <a:endParaRPr sz="3600" b="1" dirty="0">
              <a:solidFill>
                <a:schemeClr val="accent3"/>
              </a:solidFill>
            </a:endParaRPr>
          </a:p>
        </p:txBody>
      </p:sp>
      <p:sp>
        <p:nvSpPr>
          <p:cNvPr id="165" name="Source:  Drug free.org:…"/>
          <p:cNvSpPr txBox="1"/>
          <p:nvPr/>
        </p:nvSpPr>
        <p:spPr>
          <a:xfrm>
            <a:off x="3160564" y="5829591"/>
            <a:ext cx="5891996" cy="574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spcBef>
                <a:spcPts val="400"/>
              </a:spcBef>
              <a:defRPr sz="1600">
                <a:solidFill>
                  <a:srgbClr val="FFFFFF"/>
                </a:solidFill>
              </a:defRPr>
            </a:pPr>
            <a:r>
              <a:rPr sz="1400" dirty="0">
                <a:solidFill>
                  <a:schemeClr val="accent3"/>
                </a:solidFill>
              </a:rPr>
              <a:t>Source:  Drug free.org:</a:t>
            </a:r>
          </a:p>
          <a:p>
            <a:pPr algn="r">
              <a:spcBef>
                <a:spcPts val="400"/>
              </a:spcBef>
              <a:defRPr sz="1600">
                <a:solidFill>
                  <a:srgbClr val="FFFFFF"/>
                </a:solidFill>
              </a:defRPr>
            </a:pPr>
            <a:r>
              <a:rPr sz="1400" dirty="0">
                <a:solidFill>
                  <a:schemeClr val="accent3"/>
                </a:solidFill>
              </a:rPr>
              <a:t>https://drugfree.org/article/how-to-address-underage-drinking/</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20000">
            <a:off x="177668" y="6158380"/>
            <a:ext cx="1435608" cy="264442"/>
          </a:xfrm>
          <a:prstGeom prst="rect">
            <a:avLst/>
          </a:prstGeom>
        </p:spPr>
      </p:pic>
    </p:spTree>
  </p:cSld>
  <p:clrMapOvr>
    <a:masterClrMapping/>
  </p:clrMapOvr>
  <p:transition spd="med"/>
</p:sld>
</file>

<file path=ppt/theme/theme1.xml><?xml version="1.0" encoding="utf-8"?>
<a:theme xmlns:a="http://schemas.openxmlformats.org/drawingml/2006/main" name="Default">
  <a:themeElements>
    <a:clrScheme name="Custom 1">
      <a:dk1>
        <a:sysClr val="windowText" lastClr="000000"/>
      </a:dk1>
      <a:lt1>
        <a:sysClr val="window" lastClr="FFFFFF"/>
      </a:lt1>
      <a:dk2>
        <a:srgbClr val="44546A"/>
      </a:dk2>
      <a:lt2>
        <a:srgbClr val="E7E6E6"/>
      </a:lt2>
      <a:accent1>
        <a:srgbClr val="015B8C"/>
      </a:accent1>
      <a:accent2>
        <a:srgbClr val="A6D96E"/>
      </a:accent2>
      <a:accent3>
        <a:srgbClr val="FFB610"/>
      </a:accent3>
      <a:accent4>
        <a:srgbClr val="015B8C"/>
      </a:accent4>
      <a:accent5>
        <a:srgbClr val="A6D96E"/>
      </a:accent5>
      <a:accent6>
        <a:srgbClr val="FFB610"/>
      </a:accent6>
      <a:hlink>
        <a:srgbClr val="A6D96E"/>
      </a:hlink>
      <a:folHlink>
        <a:srgbClr val="A6D96E"/>
      </a:folHlink>
    </a:clrScheme>
    <a:fontScheme name="Default">
      <a:majorFont>
        <a:latin typeface="Helvetica Neue"/>
        <a:ea typeface="Helvetica Neue"/>
        <a:cs typeface="Helvetica Neue"/>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4999" cap="flat">
          <a:solidFill>
            <a:schemeClr val="accent1"/>
          </a:solidFill>
          <a:prstDash val="solid"/>
          <a:bevel/>
        </a:ln>
        <a:effectLst>
          <a:outerShdw blurRad="50800" dist="381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Lucida Sans Unicode"/>
            <a:ea typeface="Lucida Sans Unicode"/>
            <a:cs typeface="Lucida Sans Unicode"/>
            <a:sym typeface="Lucida Sans Unico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4999" cap="flat">
          <a:solidFill>
            <a:schemeClr val="accent1"/>
          </a:solidFill>
          <a:prstDash val="solid"/>
          <a:bevel/>
        </a:ln>
        <a:effectLst>
          <a:outerShdw blurRad="508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Lucida Sans Unicode"/>
            <a:ea typeface="Lucida Sans Unicode"/>
            <a:cs typeface="Lucida Sans Unicode"/>
            <a:sym typeface="Lucida Sans Unico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Custom 1">
      <a:dk1>
        <a:sysClr val="windowText" lastClr="000000"/>
      </a:dk1>
      <a:lt1>
        <a:sysClr val="window" lastClr="FFFFFF"/>
      </a:lt1>
      <a:dk2>
        <a:srgbClr val="44546A"/>
      </a:dk2>
      <a:lt2>
        <a:srgbClr val="E7E6E6"/>
      </a:lt2>
      <a:accent1>
        <a:srgbClr val="015B8C"/>
      </a:accent1>
      <a:accent2>
        <a:srgbClr val="A6D96E"/>
      </a:accent2>
      <a:accent3>
        <a:srgbClr val="FFB610"/>
      </a:accent3>
      <a:accent4>
        <a:srgbClr val="015B8C"/>
      </a:accent4>
      <a:accent5>
        <a:srgbClr val="A6D96E"/>
      </a:accent5>
      <a:accent6>
        <a:srgbClr val="FFB610"/>
      </a:accent6>
      <a:hlink>
        <a:srgbClr val="A6D96E"/>
      </a:hlink>
      <a:folHlink>
        <a:srgbClr val="A6D96E"/>
      </a:folHlink>
    </a:clrScheme>
    <a:fontScheme name="Default">
      <a:majorFont>
        <a:latin typeface="Helvetica Neue"/>
        <a:ea typeface="Helvetica Neue"/>
        <a:cs typeface="Helvetica Neue"/>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4999" cap="flat">
          <a:solidFill>
            <a:schemeClr val="accent1"/>
          </a:solidFill>
          <a:prstDash val="solid"/>
          <a:bevel/>
        </a:ln>
        <a:effectLst>
          <a:outerShdw blurRad="50800" dist="381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Lucida Sans Unicode"/>
            <a:ea typeface="Lucida Sans Unicode"/>
            <a:cs typeface="Lucida Sans Unicode"/>
            <a:sym typeface="Lucida Sans Unico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4999" cap="flat">
          <a:solidFill>
            <a:schemeClr val="accent1"/>
          </a:solidFill>
          <a:prstDash val="solid"/>
          <a:bevel/>
        </a:ln>
        <a:effectLst>
          <a:outerShdw blurRad="508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Lucida Sans Unicode"/>
            <a:ea typeface="Lucida Sans Unicode"/>
            <a:cs typeface="Lucida Sans Unicode"/>
            <a:sym typeface="Lucida Sans Unico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2DA2BF"/>
      </a:accent1>
      <a:accent2>
        <a:srgbClr val="DA1F28"/>
      </a:accent2>
      <a:accent3>
        <a:srgbClr val="EB641B"/>
      </a:accent3>
      <a:accent4>
        <a:srgbClr val="39639D"/>
      </a:accent4>
      <a:accent5>
        <a:srgbClr val="474B78"/>
      </a:accent5>
      <a:accent6>
        <a:srgbClr val="7D3C4A"/>
      </a:accent6>
      <a:hlink>
        <a:srgbClr val="0000FF"/>
      </a:hlink>
      <a:folHlink>
        <a:srgbClr val="FF00FF"/>
      </a:folHlink>
    </a:clrScheme>
    <a:fontScheme name="Default">
      <a:majorFont>
        <a:latin typeface="Helvetica Neue"/>
        <a:ea typeface="Helvetica Neue"/>
        <a:cs typeface="Helvetica Neue"/>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4999" cap="flat">
          <a:solidFill>
            <a:schemeClr val="accent1"/>
          </a:solidFill>
          <a:prstDash val="solid"/>
          <a:bevel/>
        </a:ln>
        <a:effectLst>
          <a:outerShdw blurRad="50800" dist="381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Lucida Sans Unicode"/>
            <a:ea typeface="Lucida Sans Unicode"/>
            <a:cs typeface="Lucida Sans Unicode"/>
            <a:sym typeface="Lucida Sans Unico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4999" cap="flat">
          <a:solidFill>
            <a:schemeClr val="accent1"/>
          </a:solidFill>
          <a:prstDash val="solid"/>
          <a:bevel/>
        </a:ln>
        <a:effectLst>
          <a:outerShdw blurRad="508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Lucida Sans Unicode"/>
            <a:ea typeface="Lucida Sans Unicode"/>
            <a:cs typeface="Lucida Sans Unicode"/>
            <a:sym typeface="Lucida Sans Unico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A1730795E52F458B8AF06EC674C873" ma:contentTypeVersion="2" ma:contentTypeDescription="Create a new document." ma:contentTypeScope="" ma:versionID="3d918f60e95c247eae7e3d9025048d6d">
  <xsd:schema xmlns:xsd="http://www.w3.org/2001/XMLSchema" xmlns:xs="http://www.w3.org/2001/XMLSchema" xmlns:p="http://schemas.microsoft.com/office/2006/metadata/properties" xmlns:ns2="ffa51034-587b-41d9-b4f3-f5ed213aa525" targetNamespace="http://schemas.microsoft.com/office/2006/metadata/properties" ma:root="true" ma:fieldsID="6420c386266d35df5e403a54b0f7be7f" ns2:_="">
    <xsd:import namespace="ffa51034-587b-41d9-b4f3-f5ed213aa52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a51034-587b-41d9-b4f3-f5ed213aa5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4E4915E-2298-4F46-BCF3-94C516B8C0EB}"/>
</file>

<file path=customXml/itemProps2.xml><?xml version="1.0" encoding="utf-8"?>
<ds:datastoreItem xmlns:ds="http://schemas.openxmlformats.org/officeDocument/2006/customXml" ds:itemID="{9F1F27D9-4214-4354-826B-F9CF54FF3184}">
  <ds:schemaRefs>
    <ds:schemaRef ds:uri="http://schemas.microsoft.com/sharepoint/v3/contenttype/forms"/>
  </ds:schemaRefs>
</ds:datastoreItem>
</file>

<file path=customXml/itemProps3.xml><?xml version="1.0" encoding="utf-8"?>
<ds:datastoreItem xmlns:ds="http://schemas.openxmlformats.org/officeDocument/2006/customXml" ds:itemID="{5445D66E-AD26-4916-BE79-D72498B758AA}">
  <ds:schemaRefs>
    <ds:schemaRef ds:uri="http://schemas.microsoft.com/sharepoint/v3"/>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1a23c09e-5010-4a1f-ae25-89261b8c98d4"/>
    <ds:schemaRef ds:uri="http://purl.org/dc/elements/1.1/"/>
    <ds:schemaRef ds:uri="e32464e1-b864-474a-92e1-7b9b4910b434"/>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1943</TotalTime>
  <Words>4504</Words>
  <Application>Microsoft Office PowerPoint</Application>
  <PresentationFormat>On-screen Show (4:3)</PresentationFormat>
  <Paragraphs>343</Paragraphs>
  <Slides>85</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85</vt:i4>
      </vt:variant>
    </vt:vector>
  </HeadingPairs>
  <TitlesOfParts>
    <vt:vector size="91" baseType="lpstr">
      <vt:lpstr>Helvetica Neue</vt:lpstr>
      <vt:lpstr>Lucida Sans Unicode</vt:lpstr>
      <vt:lpstr>Wingdings</vt:lpstr>
      <vt:lpstr>Wingdings 3</vt:lpstr>
      <vt:lpstr>Default</vt:lpstr>
      <vt:lpstr>Default</vt:lpstr>
      <vt:lpstr>PowerPoint Presentation</vt:lpstr>
      <vt:lpstr>HOUSEKEEPING</vt:lpstr>
      <vt:lpstr>Topics Highlighted in This Presentation</vt:lpstr>
      <vt:lpstr>YOUTH ALCOHOL USE</vt:lpstr>
      <vt:lpstr>Alcohol Facts and Tips</vt:lpstr>
      <vt:lpstr>Underage Drinking</vt:lpstr>
      <vt:lpstr>PowerPoint Presentation</vt:lpstr>
      <vt:lpstr>Alcohol Tips for Adults</vt:lpstr>
      <vt:lpstr>Parents – What Can You Do?</vt:lpstr>
      <vt:lpstr>Parents – What Can You Do?</vt:lpstr>
      <vt:lpstr>BINGE DRINKING</vt:lpstr>
      <vt:lpstr>PowerPoint Presentation</vt:lpstr>
      <vt:lpstr>The Role of Parents &amp; Prevention</vt:lpstr>
      <vt:lpstr>The Role of Parents &amp; Prevention</vt:lpstr>
      <vt:lpstr>VAPING</vt:lpstr>
      <vt:lpstr>What Is a Vape Pen ?</vt:lpstr>
      <vt:lpstr>Vapor Aerosol Questions</vt:lpstr>
      <vt:lpstr>What Is E-cigarette Aerosol?</vt:lpstr>
      <vt:lpstr>Vape Pen (AKA E-Cigarette)</vt:lpstr>
      <vt:lpstr>More info: https://e-cigarettes.surgeongeneral.gov/getthefacts.html</vt:lpstr>
      <vt:lpstr>"Street-Level" Terms for Vape Pens</vt:lpstr>
      <vt:lpstr>Common Vape Pen Components</vt:lpstr>
      <vt:lpstr>Harms to Teens</vt:lpstr>
      <vt:lpstr>More Harms To Youth</vt:lpstr>
      <vt:lpstr>Vape Pens / E-Cigs at a Glance</vt:lpstr>
      <vt:lpstr>Nicotine Addiction &amp; Withdrawal</vt:lpstr>
      <vt:lpstr>Vapes &amp; Vape Pod Systems</vt:lpstr>
      <vt:lpstr>Devices With Pods</vt:lpstr>
      <vt:lpstr>Preloaded Vape Devices</vt:lpstr>
      <vt:lpstr> Marijuana</vt:lpstr>
      <vt:lpstr>What Is Marijuana ?</vt:lpstr>
      <vt:lpstr>Marijuana Strains</vt:lpstr>
      <vt:lpstr>April 20 (4/20) Is Known As the National "Stoner" Holiday</vt:lpstr>
      <vt:lpstr>Marijuana Use &amp; Youth</vt:lpstr>
      <vt:lpstr>Marijuana Use &amp; Youth</vt:lpstr>
      <vt:lpstr>Ways to Ingest Marijuana</vt:lpstr>
      <vt:lpstr>New Forms of Marijuana</vt:lpstr>
      <vt:lpstr>Marijuana Concentrates AKA "Dabs"</vt:lpstr>
      <vt:lpstr>Marijuana Concentrates AKA "Dabs"</vt:lpstr>
      <vt:lpstr>Marijuana Shatter</vt:lpstr>
      <vt:lpstr>Shatter Details</vt:lpstr>
      <vt:lpstr>Marijuana (THC) Vapes</vt:lpstr>
      <vt:lpstr>Marijuana Vapes</vt:lpstr>
      <vt:lpstr>Various cannabis vapes can use a leaf form while others can use an oil form.</vt:lpstr>
      <vt:lpstr>Marijuana Edibles</vt:lpstr>
      <vt:lpstr>Marijuana Edibles</vt:lpstr>
      <vt:lpstr>Youth and Marijuana Edibles</vt:lpstr>
      <vt:lpstr>YOUTH PRESCRIPTION DRUG USE</vt:lpstr>
      <vt:lpstr>Prescription Medications</vt:lpstr>
      <vt:lpstr>Drug Misuse &amp; Abuse Impacting Teens</vt:lpstr>
      <vt:lpstr>Drug Misuse &amp; Abuse Impacting Teens</vt:lpstr>
      <vt:lpstr>Opioid Abuse</vt:lpstr>
      <vt:lpstr>What Are Opioids ?</vt:lpstr>
      <vt:lpstr>Opioid Information</vt:lpstr>
      <vt:lpstr>Opioid Dependence &amp; Withdrawal</vt:lpstr>
      <vt:lpstr>HEROIN USE</vt:lpstr>
      <vt:lpstr>Heroin</vt:lpstr>
      <vt:lpstr>Heroin Use &amp; Abuse</vt:lpstr>
      <vt:lpstr>Heroin’s Long-Term Effects</vt:lpstr>
      <vt:lpstr>ECSTASY</vt:lpstr>
      <vt:lpstr>PowerPoint Presentation</vt:lpstr>
      <vt:lpstr>Ecstasy</vt:lpstr>
      <vt:lpstr>MDMA Effects</vt:lpstr>
      <vt:lpstr>Ecstasy High</vt:lpstr>
      <vt:lpstr>South Carolina Data- Alcohol</vt:lpstr>
      <vt:lpstr>South Carolina Data- Alcohol</vt:lpstr>
      <vt:lpstr>South Carolina Data- Alcohol</vt:lpstr>
      <vt:lpstr>South Carolina Data- Alcohol</vt:lpstr>
      <vt:lpstr>South Carolina Data- Marijuana</vt:lpstr>
      <vt:lpstr>South Carolina Data- Marijuana</vt:lpstr>
      <vt:lpstr>South Carolina Data-Marijuana</vt:lpstr>
      <vt:lpstr>South Carolina Data-Marijuana</vt:lpstr>
      <vt:lpstr>South Carolina Data-Vapes</vt:lpstr>
      <vt:lpstr>South Carolina Data-Vapes</vt:lpstr>
      <vt:lpstr>South Carolina Data-Vapes</vt:lpstr>
      <vt:lpstr>South Carolina Data-Vapes</vt:lpstr>
      <vt:lpstr>South Carolina Data-Vapes</vt:lpstr>
      <vt:lpstr>South Carolina Data-Prescription Drugs</vt:lpstr>
      <vt:lpstr>South Carolina Data-Heroin</vt:lpstr>
      <vt:lpstr>South Carolina Data-Ecstasy</vt:lpstr>
      <vt:lpstr>South Carolina Data-Drugs on School Property</vt:lpstr>
      <vt:lpstr>IN CLOSING</vt:lpstr>
      <vt:lpstr>Ways to Talk to Teens</vt:lpstr>
      <vt:lpstr>Resources for Parents &amp; Professionals </vt:lpstr>
      <vt:lpstr>YOUR CONTACT INFO 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LaptopUser</dc:creator>
  <cp:lastModifiedBy>Michael George</cp:lastModifiedBy>
  <cp:revision>51</cp:revision>
  <dcterms:modified xsi:type="dcterms:W3CDTF">2020-12-18T19:23:40Z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0x01010074A1730795E52F458B8AF06EC674C873</vt:lpwstr>
  </property>
</Properties>
</file>